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1" r:id="rId1"/>
  </p:sldMasterIdLst>
  <p:notesMasterIdLst>
    <p:notesMasterId r:id="rId21"/>
  </p:notesMasterIdLst>
  <p:sldIdLst>
    <p:sldId id="256" r:id="rId2"/>
    <p:sldId id="276" r:id="rId3"/>
    <p:sldId id="274" r:id="rId4"/>
    <p:sldId id="257" r:id="rId5"/>
    <p:sldId id="258" r:id="rId6"/>
    <p:sldId id="278" r:id="rId7"/>
    <p:sldId id="259" r:id="rId8"/>
    <p:sldId id="281" r:id="rId9"/>
    <p:sldId id="287" r:id="rId10"/>
    <p:sldId id="288" r:id="rId11"/>
    <p:sldId id="279" r:id="rId12"/>
    <p:sldId id="282" r:id="rId13"/>
    <p:sldId id="289" r:id="rId14"/>
    <p:sldId id="280" r:id="rId15"/>
    <p:sldId id="286" r:id="rId16"/>
    <p:sldId id="283" r:id="rId17"/>
    <p:sldId id="285" r:id="rId18"/>
    <p:sldId id="28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akka" initials="AS" lastIdx="2" clrIdx="0">
    <p:extLst>
      <p:ext uri="{19B8F6BF-5375-455C-9EA6-DF929625EA0E}">
        <p15:presenceInfo xmlns:p15="http://schemas.microsoft.com/office/powerpoint/2012/main" userId="S-1-5-21-3466503211-167815060-4279704636-16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78F66-17DB-4314-8F1A-542EEC10EBF1}" type="datetimeFigureOut">
              <a:rPr lang="en-CY" smtClean="0"/>
              <a:t>18/09/2024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4BB45-073D-4151-A39C-45E5E24FBFAB}" type="slidenum">
              <a:rPr lang="en-CY" smtClean="0"/>
              <a:t>‹#›</a:t>
            </a:fld>
            <a:endParaRPr lang="en-CY"/>
          </a:p>
        </p:txBody>
      </p:sp>
    </p:spTree>
    <p:extLst>
      <p:ext uri="{BB962C8B-B14F-4D97-AF65-F5344CB8AC3E}">
        <p14:creationId xmlns:p14="http://schemas.microsoft.com/office/powerpoint/2010/main" val="858324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176DA-9473-4195-B26B-E68CE34419D8}"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9487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4974D-96B0-44AC-8F3C-AEC70A1BC49C}"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339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0CA16B-5E02-4A72-8AD8-960612F0ADF7}"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105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8F123-FEE4-4809-BDED-BFC669C268C7}"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661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EBDE6-46CC-479D-8E94-1BB54BA26D9B}"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8261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4F35C5-353A-4F5F-9FBE-BCF874C5E49D}"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925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714F18-59FC-4331-AC0C-8B7AA9A15973}"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0189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DEA316-1308-49C1-AC84-994B5242C15D}"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1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73BE6-7AC6-4D9C-B943-C22E8BAF5F7E}"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72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142D5-44E6-40E5-A53C-12D8F3936815}" type="datetime1">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469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E8361-85EC-48BD-8A91-DC081DC6AE2E}" type="datetime1">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8619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8A9AF3-2946-4D86-B4F2-66B4109DA737}" type="datetime1">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865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87A97E-AC3D-44E3-8A55-5CE6CD2BE197}" type="datetime1">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358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B6E5FE-F239-4AF8-A166-1885DB28FAFF}" type="datetime1">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567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ADC9AA-56BA-4735-96EE-CB533E6F40E3}" type="datetime1">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0519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3685D481-A1F6-49D0-8D21-C0F9781E206A}" type="datetime1">
              <a:rPr lang="en-US" smtClean="0"/>
              <a:t>9/18/2024</a:t>
            </a:fld>
            <a:endParaRPr lang="en-US" dirty="0"/>
          </a:p>
        </p:txBody>
      </p:sp>
    </p:spTree>
    <p:extLst>
      <p:ext uri="{BB962C8B-B14F-4D97-AF65-F5344CB8AC3E}">
        <p14:creationId xmlns:p14="http://schemas.microsoft.com/office/powerpoint/2010/main" val="339839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880347-1F17-41D6-B392-531756CE2D88}" type="datetime1">
              <a:rPr lang="en-US" smtClean="0"/>
              <a:t>9/18/2024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942972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m.cy/imgres?imgurl=https%3A%2F%2Fwww.philenews.com%2Ftemp%2Fimages%2F1500x3000%2Fcache_1500x3000_Analog_medium_732128_115361_2862019.JPG&amp;imgrefurl=https%3A%2F%2Fwww.philenews.com%2Foikonomia%2Fkypros%2Farticle%2F732129%2Fayxisi-tis-oikonomikis-enischysis-se-ektopisthentes&amp;docid=lvgpGIm3lfuirM&amp;tbnid=SzfW1owbAU0RtM%3A&amp;vet=10ahUKEwiwo8XPj7XnAhXxAGMBHXI5AhEQMwhXKAswCw..i&amp;w=1050&amp;h=711&amp;bih=1284&amp;biw=2560&amp;q=%CE%9C%CE%88%CE%A1%CE%99%CE%9C%CE%9D%CE%91%20%CE%A3%CE%A4%CE%95%CE%93%CE%91%CE%A3%CE%A4%CE%99%CE%9A%CE%89%20%CE%A0%CE%9F%CE%9B%CE%99%CE%A4%CE%99%CE%9A%CE%89&amp;ved=0ahUKEwiwo8XPj7XnAhXxAGMBHXI5AhEQMwhXKAswCw&amp;iact=mrc&amp;uact=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4C92-6EDE-4D67-AE40-87984AFA3C4B}"/>
              </a:ext>
            </a:extLst>
          </p:cNvPr>
          <p:cNvSpPr>
            <a:spLocks noGrp="1"/>
          </p:cNvSpPr>
          <p:nvPr>
            <p:ph type="ctrTitle"/>
          </p:nvPr>
        </p:nvSpPr>
        <p:spPr>
          <a:xfrm>
            <a:off x="1658069" y="3285378"/>
            <a:ext cx="7766936" cy="1646302"/>
          </a:xfrm>
        </p:spPr>
        <p:txBody>
          <a:bodyPr/>
          <a:lstStyle/>
          <a:p>
            <a:br>
              <a:rPr lang="el-GR" dirty="0">
                <a:solidFill>
                  <a:schemeClr val="tx1"/>
                </a:solidFill>
              </a:rPr>
            </a:br>
            <a:br>
              <a:rPr lang="el-GR" dirty="0">
                <a:solidFill>
                  <a:schemeClr val="tx1"/>
                </a:solidFill>
              </a:rPr>
            </a:br>
            <a:r>
              <a:rPr lang="el-GR" dirty="0">
                <a:solidFill>
                  <a:schemeClr val="tx1"/>
                </a:solidFill>
              </a:rPr>
              <a:t>Υπηρεσία Μέριμνας και Αποκατάστασης </a:t>
            </a:r>
            <a:r>
              <a:rPr lang="el-GR" dirty="0" err="1">
                <a:solidFill>
                  <a:schemeClr val="tx1"/>
                </a:solidFill>
              </a:rPr>
              <a:t>Εκτοπισθέντων</a:t>
            </a:r>
            <a:r>
              <a:rPr lang="el-GR" dirty="0">
                <a:solidFill>
                  <a:schemeClr val="tx1"/>
                </a:solidFill>
              </a:rPr>
              <a:t> και Παθόντων </a:t>
            </a:r>
            <a:endParaRPr lang="en-US" dirty="0">
              <a:solidFill>
                <a:schemeClr val="tx1"/>
              </a:solidFill>
            </a:endParaRPr>
          </a:p>
        </p:txBody>
      </p:sp>
      <p:pic>
        <p:nvPicPr>
          <p:cNvPr id="2050" name="Picture 2" descr="Υπηρεσία Μέριμνας: Νέα κριτήρια στεγαστικών σχεδίων">
            <a:extLst>
              <a:ext uri="{FF2B5EF4-FFF2-40B4-BE49-F238E27FC236}">
                <a16:creationId xmlns:a16="http://schemas.microsoft.com/office/drawing/2014/main" id="{9A2C9EC0-8C10-71C8-2294-7038763F1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94" y="4099093"/>
            <a:ext cx="2951306" cy="180542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descr="Image">
            <a:extLst>
              <a:ext uri="{FF2B5EF4-FFF2-40B4-BE49-F238E27FC236}">
                <a16:creationId xmlns:a16="http://schemas.microsoft.com/office/drawing/2014/main" id="{197CB7E8-4FF9-6A40-7E50-E890DBBEA773}"/>
              </a:ext>
            </a:extLst>
          </p:cNvPr>
          <p:cNvPicPr>
            <a:picLocks noChangeAspect="1"/>
          </p:cNvPicPr>
          <p:nvPr/>
        </p:nvPicPr>
        <p:blipFill>
          <a:blip r:embed="rId3"/>
          <a:stretch>
            <a:fillRect/>
          </a:stretch>
        </p:blipFill>
        <p:spPr>
          <a:xfrm>
            <a:off x="3762638" y="5602367"/>
            <a:ext cx="5731510" cy="1221105"/>
          </a:xfrm>
          <a:prstGeom prst="rect">
            <a:avLst/>
          </a:prstGeom>
          <a:ln w="12700">
            <a:miter lim="400000"/>
            <a:headEnd/>
            <a:tailEnd/>
          </a:ln>
        </p:spPr>
      </p:pic>
      <p:sp>
        <p:nvSpPr>
          <p:cNvPr id="12" name="TextBox 11">
            <a:extLst>
              <a:ext uri="{FF2B5EF4-FFF2-40B4-BE49-F238E27FC236}">
                <a16:creationId xmlns:a16="http://schemas.microsoft.com/office/drawing/2014/main" id="{D5D55B04-BAA5-935C-2767-71E4D599C173}"/>
              </a:ext>
            </a:extLst>
          </p:cNvPr>
          <p:cNvSpPr txBox="1"/>
          <p:nvPr/>
        </p:nvSpPr>
        <p:spPr>
          <a:xfrm>
            <a:off x="5541537" y="6229381"/>
            <a:ext cx="2944368" cy="369332"/>
          </a:xfrm>
          <a:prstGeom prst="rect">
            <a:avLst/>
          </a:prstGeom>
          <a:noFill/>
        </p:spPr>
        <p:txBody>
          <a:bodyPr wrap="square" rtlCol="0">
            <a:spAutoFit/>
          </a:bodyPr>
          <a:lstStyle/>
          <a:p>
            <a:r>
              <a:rPr lang="el-GR" dirty="0">
                <a:solidFill>
                  <a:schemeClr val="bg1"/>
                </a:solidFill>
              </a:rPr>
              <a:t>ΥΠΟΥΡΓΕΙΟ ΕΣΩΤΕΡΙΚΩΝ</a:t>
            </a:r>
            <a:endParaRPr lang="en-CY" dirty="0">
              <a:solidFill>
                <a:schemeClr val="bg1"/>
              </a:solidFill>
            </a:endParaRPr>
          </a:p>
        </p:txBody>
      </p:sp>
      <p:sp>
        <p:nvSpPr>
          <p:cNvPr id="3" name="Slide Number Placeholder 2">
            <a:extLst>
              <a:ext uri="{FF2B5EF4-FFF2-40B4-BE49-F238E27FC236}">
                <a16:creationId xmlns:a16="http://schemas.microsoft.com/office/drawing/2014/main" id="{8A1BC5C1-006B-0CF1-2990-72DF601704A3}"/>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99650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D040-E0D2-3049-F68C-722D065B4212}"/>
              </a:ext>
            </a:extLst>
          </p:cNvPr>
          <p:cNvSpPr>
            <a:spLocks noGrp="1"/>
          </p:cNvSpPr>
          <p:nvPr>
            <p:ph type="title"/>
          </p:nvPr>
        </p:nvSpPr>
        <p:spPr>
          <a:xfrm>
            <a:off x="736057" y="1135064"/>
            <a:ext cx="8596668" cy="1320800"/>
          </a:xfrm>
        </p:spPr>
        <p:txBody>
          <a:bodyPr>
            <a:normAutofit fontScale="90000"/>
          </a:bodyPr>
          <a:lstStyle/>
          <a:p>
            <a:r>
              <a:rPr lang="el-GR" sz="2700" b="1" i="0" u="none" strike="noStrike" baseline="0" dirty="0">
                <a:solidFill>
                  <a:srgbClr val="000000"/>
                </a:solidFill>
                <a:latin typeface="Candara" panose="020E0502030303020204" pitchFamily="34" charset="0"/>
              </a:rPr>
              <a:t>Αρμόδιο όργανο εξέτασης αιτήσεων επιδότησης ενοικίου</a:t>
            </a:r>
            <a:br>
              <a:rPr lang="en-CY" sz="1800" b="0" i="0" u="none" strike="noStrike" baseline="0" dirty="0">
                <a:solidFill>
                  <a:srgbClr val="000000"/>
                </a:solidFill>
                <a:latin typeface="Candara" panose="020E0502030303020204" pitchFamily="34" charset="0"/>
              </a:rPr>
            </a:br>
            <a:br>
              <a:rPr lang="en-CY" sz="1800" b="0" i="0" u="none" strike="noStrike" baseline="0" dirty="0">
                <a:latin typeface="Candara" panose="020E0502030303020204" pitchFamily="34" charset="0"/>
              </a:rPr>
            </a:br>
            <a:br>
              <a:rPr lang="el-GR" sz="1800" b="0" i="0" u="none" strike="noStrike" baseline="0" dirty="0">
                <a:solidFill>
                  <a:srgbClr val="000000"/>
                </a:solidFill>
                <a:latin typeface="Candara" panose="020E0502030303020204" pitchFamily="34" charset="0"/>
              </a:rPr>
            </a:br>
            <a:endParaRPr lang="en-CY" dirty="0"/>
          </a:p>
        </p:txBody>
      </p:sp>
      <p:sp>
        <p:nvSpPr>
          <p:cNvPr id="3" name="Content Placeholder 2">
            <a:extLst>
              <a:ext uri="{FF2B5EF4-FFF2-40B4-BE49-F238E27FC236}">
                <a16:creationId xmlns:a16="http://schemas.microsoft.com/office/drawing/2014/main" id="{6158795B-FE63-3FB0-5D98-A3F6E2E77FF6}"/>
              </a:ext>
            </a:extLst>
          </p:cNvPr>
          <p:cNvSpPr>
            <a:spLocks noGrp="1"/>
          </p:cNvSpPr>
          <p:nvPr>
            <p:ph idx="1"/>
          </p:nvPr>
        </p:nvSpPr>
        <p:spPr/>
        <p:txBody>
          <a:bodyPr>
            <a:normAutofit/>
          </a:bodyPr>
          <a:lstStyle/>
          <a:p>
            <a:endParaRPr lang="el-GR" sz="1800" dirty="0">
              <a:latin typeface="Century Gothic" panose="020B0502020202020204" pitchFamily="34" charset="0"/>
              <a:cs typeface="Arial" panose="020B0604020202020204" pitchFamily="34" charset="0"/>
            </a:endParaRPr>
          </a:p>
          <a:p>
            <a:pPr marL="0" indent="0" algn="ctr">
              <a:buNone/>
            </a:pPr>
            <a:r>
              <a:rPr lang="el-GR" dirty="0">
                <a:latin typeface="Century Gothic" panose="020B0502020202020204" pitchFamily="34" charset="0"/>
                <a:cs typeface="Arial" panose="020B0604020202020204" pitchFamily="34" charset="0"/>
              </a:rPr>
              <a:t>Ο</a:t>
            </a:r>
            <a:r>
              <a:rPr lang="el-GR" sz="1800" dirty="0">
                <a:solidFill>
                  <a:schemeClr val="tx1">
                    <a:lumMod val="75000"/>
                    <a:lumOff val="25000"/>
                  </a:schemeClr>
                </a:solidFill>
                <a:latin typeface="Century Gothic" panose="020B0502020202020204" pitchFamily="34" charset="0"/>
                <a:ea typeface="+mn-ea"/>
                <a:cs typeface="Arial" panose="020B0604020202020204" pitchFamily="34" charset="0"/>
              </a:rPr>
              <a:t> Διευθυντής της ΥΜΑΠΕ και οι τρεις Επαρχιακοί Λειτουργοί Επιδότησης Ενοικίου</a:t>
            </a:r>
            <a:endParaRPr lang="el-GR" sz="1800" u="sng" dirty="0">
              <a:latin typeface="Century Gothic" panose="020B0502020202020204" pitchFamily="34" charset="0"/>
              <a:cs typeface="Arial" panose="020B0604020202020204" pitchFamily="34" charset="0"/>
            </a:endParaRPr>
          </a:p>
          <a:p>
            <a:pPr marL="0" indent="0">
              <a:buNone/>
            </a:pPr>
            <a:endParaRPr lang="el-GR" sz="1800" dirty="0">
              <a:latin typeface="Century Gothic" panose="020B0502020202020204" pitchFamily="34" charset="0"/>
              <a:cs typeface="Arial" panose="020B0604020202020204" pitchFamily="34" charset="0"/>
            </a:endParaRPr>
          </a:p>
          <a:p>
            <a:r>
              <a:rPr lang="el-GR" sz="1800" dirty="0">
                <a:latin typeface="Century Gothic" panose="020B0502020202020204" pitchFamily="34" charset="0"/>
                <a:cs typeface="Arial" panose="020B0604020202020204" pitchFamily="34" charset="0"/>
              </a:rPr>
              <a:t>Στα πλαίσια του εν λόγω σχεδίου, επιδοτούνται ετησίως περί 4500 δικαιούχοι (μονήρη άτομα, οικογένειες, φοιτητές) </a:t>
            </a:r>
            <a:r>
              <a:rPr lang="el-GR" sz="1800" dirty="0" err="1">
                <a:latin typeface="Century Gothic" panose="020B0502020202020204" pitchFamily="34" charset="0"/>
                <a:cs typeface="Arial" panose="020B0604020202020204" pitchFamily="34" charset="0"/>
              </a:rPr>
              <a:t>παγκύπρια</a:t>
            </a:r>
            <a:r>
              <a:rPr lang="el-GR" sz="1800" dirty="0">
                <a:latin typeface="Century Gothic" panose="020B0502020202020204" pitchFamily="34" charset="0"/>
                <a:cs typeface="Arial" panose="020B0604020202020204" pitchFamily="34" charset="0"/>
              </a:rPr>
              <a:t>, ενώ το ύψος του επιδόματος ενοικίου διαφοροποιείται ανάλογα με τη σύνθεση της οικογένειας και το ετήσιο ακαθάριστο οικογενειακό εισόδημα για το προηγούμενο έτος από την ημερομηνία υποβολής της αίτησης.</a:t>
            </a:r>
          </a:p>
          <a:p>
            <a:endParaRPr lang="en-CY" dirty="0"/>
          </a:p>
        </p:txBody>
      </p:sp>
      <p:cxnSp>
        <p:nvCxnSpPr>
          <p:cNvPr id="5" name="Straight Arrow Connector 4">
            <a:extLst>
              <a:ext uri="{FF2B5EF4-FFF2-40B4-BE49-F238E27FC236}">
                <a16:creationId xmlns:a16="http://schemas.microsoft.com/office/drawing/2014/main" id="{F3F5660C-3956-D3F5-CB46-22D6FAE113BA}"/>
              </a:ext>
            </a:extLst>
          </p:cNvPr>
          <p:cNvCxnSpPr/>
          <p:nvPr/>
        </p:nvCxnSpPr>
        <p:spPr>
          <a:xfrm>
            <a:off x="4549461" y="1741948"/>
            <a:ext cx="0" cy="837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139380D-074B-55EB-60A8-0BF356BD6E6C}"/>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Title 1">
            <a:extLst>
              <a:ext uri="{FF2B5EF4-FFF2-40B4-BE49-F238E27FC236}">
                <a16:creationId xmlns:a16="http://schemas.microsoft.com/office/drawing/2014/main" id="{A4DAE134-A0ED-896C-F0C7-25931D37F492}"/>
              </a:ext>
            </a:extLst>
          </p:cNvPr>
          <p:cNvSpPr txBox="1">
            <a:spLocks/>
          </p:cNvSpPr>
          <p:nvPr/>
        </p:nvSpPr>
        <p:spPr>
          <a:xfrm>
            <a:off x="736057" y="42114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a:solidFill>
                  <a:schemeClr val="tx1"/>
                </a:solidFill>
              </a:rPr>
              <a:t>2.Επιδότηση Ενοικίου</a:t>
            </a:r>
            <a:endParaRPr lang="en-CY" dirty="0">
              <a:solidFill>
                <a:schemeClr val="tx1"/>
              </a:solidFill>
            </a:endParaRPr>
          </a:p>
        </p:txBody>
      </p:sp>
    </p:spTree>
    <p:extLst>
      <p:ext uri="{BB962C8B-B14F-4D97-AF65-F5344CB8AC3E}">
        <p14:creationId xmlns:p14="http://schemas.microsoft.com/office/powerpoint/2010/main" val="163122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C17A4-0F94-1DFB-8ED9-7B2092715769}"/>
              </a:ext>
            </a:extLst>
          </p:cNvPr>
          <p:cNvSpPr>
            <a:spLocks noGrp="1"/>
          </p:cNvSpPr>
          <p:nvPr>
            <p:ph idx="1"/>
          </p:nvPr>
        </p:nvSpPr>
        <p:spPr>
          <a:xfrm>
            <a:off x="677333" y="1355075"/>
            <a:ext cx="8984459" cy="5122843"/>
          </a:xfrm>
        </p:spPr>
        <p:txBody>
          <a:bodyPr>
            <a:normAutofit fontScale="92500"/>
          </a:bodyPr>
          <a:lstStyle/>
          <a:p>
            <a:r>
              <a:rPr lang="el-GR" dirty="0">
                <a:cs typeface="Arial" panose="020B0604020202020204" pitchFamily="34" charset="0"/>
              </a:rPr>
              <a:t>Το Σχέδιο Επιδότησης ενοικίου τέθηκε σε εφαρμογή με την ψήφιση του περί Ενοικιοστασίου Νόμου Ν. 23/83, τη διαχείριση του οποίου είχε μέχρι το 2006 το Υπουργείο Δικαιοσύνης και Δημοσίας Τάξεως. Ακολούθως η αρμοδιότητα του Σχεδίου μεταβιβάστηκε αρχικά το 2006 στο Υπουργείο Εσωτερικών και στη συνέχεια τον Ιανουάριο του 2009 στην Υπηρεσία Μέριμνας και Αποκατάστασης </a:t>
            </a:r>
            <a:r>
              <a:rPr lang="el-GR" dirty="0" err="1">
                <a:cs typeface="Arial" panose="020B0604020202020204" pitchFamily="34" charset="0"/>
              </a:rPr>
              <a:t>Εκτοπισθέντων</a:t>
            </a:r>
            <a:r>
              <a:rPr lang="el-GR" dirty="0">
                <a:cs typeface="Arial" panose="020B0604020202020204" pitchFamily="34" charset="0"/>
              </a:rPr>
              <a:t>. </a:t>
            </a:r>
          </a:p>
          <a:p>
            <a:r>
              <a:rPr lang="el-GR" u="sng" dirty="0" err="1">
                <a:cs typeface="Arial" panose="020B0604020202020204" pitchFamily="34" charset="0"/>
              </a:rPr>
              <a:t>Αιτητές</a:t>
            </a:r>
            <a:r>
              <a:rPr lang="en-US" dirty="0">
                <a:cs typeface="Arial" panose="020B0604020202020204" pitchFamily="34" charset="0"/>
              </a:rPr>
              <a:t>:</a:t>
            </a:r>
            <a:endParaRPr lang="el-GR" dirty="0">
              <a:cs typeface="Arial" panose="020B0604020202020204" pitchFamily="34" charset="0"/>
            </a:endParaRPr>
          </a:p>
          <a:p>
            <a:pPr marL="0" indent="0" algn="just">
              <a:buNone/>
            </a:pPr>
            <a:r>
              <a:rPr lang="el-GR" sz="1800" dirty="0">
                <a:cs typeface="Arial" panose="020B0604020202020204" pitchFamily="34" charset="0"/>
              </a:rPr>
              <a:t>       </a:t>
            </a:r>
            <a:r>
              <a:rPr lang="en-US" sz="1800" dirty="0">
                <a:cs typeface="Arial" panose="020B0604020202020204" pitchFamily="34" charset="0"/>
              </a:rPr>
              <a:t>-</a:t>
            </a:r>
            <a:r>
              <a:rPr lang="el-GR" sz="1800" dirty="0">
                <a:cs typeface="Arial" panose="020B0604020202020204" pitchFamily="34" charset="0"/>
              </a:rPr>
              <a:t> Μονήρη άτομα</a:t>
            </a:r>
          </a:p>
          <a:p>
            <a:pPr marL="0" indent="0" algn="just">
              <a:buNone/>
            </a:pPr>
            <a:r>
              <a:rPr lang="el-GR" sz="1800" dirty="0">
                <a:cs typeface="Arial" panose="020B0604020202020204" pitchFamily="34" charset="0"/>
              </a:rPr>
              <a:t>       </a:t>
            </a:r>
            <a:r>
              <a:rPr lang="en-US" sz="1800" dirty="0">
                <a:cs typeface="Arial" panose="020B0604020202020204" pitchFamily="34" charset="0"/>
              </a:rPr>
              <a:t>-</a:t>
            </a:r>
            <a:r>
              <a:rPr lang="el-GR" sz="1800" dirty="0">
                <a:cs typeface="Arial" panose="020B0604020202020204" pitchFamily="34" charset="0"/>
              </a:rPr>
              <a:t> Οικογένειες</a:t>
            </a:r>
          </a:p>
          <a:p>
            <a:pPr marL="0" indent="0" algn="just">
              <a:buNone/>
            </a:pPr>
            <a:r>
              <a:rPr lang="el-GR" sz="1800" dirty="0">
                <a:cs typeface="Arial" panose="020B0604020202020204" pitchFamily="34" charset="0"/>
              </a:rPr>
              <a:t>       </a:t>
            </a:r>
            <a:r>
              <a:rPr lang="en-US" sz="1800" dirty="0">
                <a:cs typeface="Arial" panose="020B0604020202020204" pitchFamily="34" charset="0"/>
              </a:rPr>
              <a:t>-</a:t>
            </a:r>
            <a:r>
              <a:rPr lang="el-GR" sz="1800" dirty="0">
                <a:cs typeface="Arial" panose="020B0604020202020204" pitchFamily="34" charset="0"/>
              </a:rPr>
              <a:t> </a:t>
            </a:r>
            <a:r>
              <a:rPr lang="el-GR" dirty="0">
                <a:cs typeface="Arial" panose="020B0604020202020204" pitchFamily="34" charset="0"/>
              </a:rPr>
              <a:t>Φοιτητές οι οποίοι φοιτούν σε αναγνωρισμένα από το </a:t>
            </a:r>
            <a:r>
              <a:rPr lang="el-GR" sz="1800" dirty="0">
                <a:cs typeface="Arial" panose="020B0604020202020204" pitchFamily="34" charset="0"/>
              </a:rPr>
              <a:t>Υπουργείο Παιδείας Εκπαιδευτικά Ιδρύματα στην </a:t>
            </a:r>
            <a:r>
              <a:rPr lang="el-GR" sz="1800" u="sng" dirty="0">
                <a:cs typeface="Arial" panose="020B0604020202020204" pitchFamily="34" charset="0"/>
              </a:rPr>
              <a:t>Κύπρο</a:t>
            </a:r>
            <a:r>
              <a:rPr lang="el-GR" sz="1800" dirty="0">
                <a:cs typeface="Arial" panose="020B0604020202020204" pitchFamily="34" charset="0"/>
              </a:rPr>
              <a:t> μέχρι επιπέδου Μάστερ (των οποίων η πατρική τους κατοικία είναι σε απόσταση πέραν των 30 Κ</a:t>
            </a:r>
            <a:r>
              <a:rPr lang="en-US" sz="1800" dirty="0">
                <a:cs typeface="Arial" panose="020B0604020202020204" pitchFamily="34" charset="0"/>
              </a:rPr>
              <a:t>m</a:t>
            </a:r>
            <a:r>
              <a:rPr lang="el-GR" sz="1800" dirty="0">
                <a:cs typeface="Arial" panose="020B0604020202020204" pitchFamily="34" charset="0"/>
              </a:rPr>
              <a:t> από το Εκπαιδευτικό Ίδρυμα που φοιτούν</a:t>
            </a:r>
            <a:r>
              <a:rPr lang="en-US" sz="1800" dirty="0">
                <a:cs typeface="Arial" panose="020B0604020202020204" pitchFamily="34" charset="0"/>
              </a:rPr>
              <a:t>)</a:t>
            </a:r>
            <a:endParaRPr lang="el-GR" sz="1800" dirty="0">
              <a:cs typeface="Arial" panose="020B0604020202020204" pitchFamily="34" charset="0"/>
            </a:endParaRPr>
          </a:p>
          <a:p>
            <a:pPr marL="0" indent="0" algn="ctr">
              <a:buNone/>
            </a:pPr>
            <a:r>
              <a:rPr lang="el-GR" sz="1800" b="1" dirty="0">
                <a:cs typeface="Arial" panose="020B0604020202020204" pitchFamily="34" charset="0"/>
              </a:rPr>
              <a:t>                                                 </a:t>
            </a:r>
          </a:p>
          <a:p>
            <a:pPr marL="0" indent="0" algn="ctr">
              <a:buNone/>
            </a:pPr>
            <a:endParaRPr lang="el-GR" sz="1800" b="1" dirty="0">
              <a:cs typeface="Arial" panose="020B0604020202020204" pitchFamily="34" charset="0"/>
            </a:endParaRPr>
          </a:p>
          <a:p>
            <a:pPr marL="0" indent="0" algn="ctr">
              <a:buNone/>
            </a:pPr>
            <a:r>
              <a:rPr lang="el-GR" sz="1800" b="1" dirty="0">
                <a:cs typeface="Arial" panose="020B0604020202020204" pitchFamily="34" charset="0"/>
              </a:rPr>
              <a:t> </a:t>
            </a:r>
            <a:r>
              <a:rPr lang="el-GR" b="1" u="sng" dirty="0">
                <a:cs typeface="Arial" panose="020B0604020202020204" pitchFamily="34" charset="0"/>
              </a:rPr>
              <a:t>Ν</a:t>
            </a:r>
            <a:r>
              <a:rPr lang="el-GR" sz="1800" b="1" u="sng" dirty="0">
                <a:cs typeface="Arial" panose="020B0604020202020204" pitchFamily="34" charset="0"/>
              </a:rPr>
              <a:t>οουμένου ότι είναι κάτοχοι προσφυγικής ταυτότητας και δεν έχουν λάβει άλλη στεγαστική βοήθεια </a:t>
            </a:r>
          </a:p>
          <a:p>
            <a:pPr marL="0" indent="0" algn="just">
              <a:buNone/>
            </a:pPr>
            <a:endParaRPr lang="el-GR" sz="1800" b="1" u="sng" dirty="0">
              <a:latin typeface="Century Gothic" panose="020B0502020202020204" pitchFamily="34" charset="0"/>
              <a:cs typeface="Arial" panose="020B0604020202020204" pitchFamily="34" charset="0"/>
            </a:endParaRPr>
          </a:p>
          <a:p>
            <a:endParaRPr lang="el-GR" sz="1800" dirty="0"/>
          </a:p>
          <a:p>
            <a:endParaRPr lang="en-CY" dirty="0"/>
          </a:p>
        </p:txBody>
      </p:sp>
      <p:cxnSp>
        <p:nvCxnSpPr>
          <p:cNvPr id="5" name="Straight Arrow Connector 4">
            <a:extLst>
              <a:ext uri="{FF2B5EF4-FFF2-40B4-BE49-F238E27FC236}">
                <a16:creationId xmlns:a16="http://schemas.microsoft.com/office/drawing/2014/main" id="{3F7CB73B-B36D-AC97-75CE-E497E7378DAA}"/>
              </a:ext>
            </a:extLst>
          </p:cNvPr>
          <p:cNvCxnSpPr>
            <a:cxnSpLocks/>
          </p:cNvCxnSpPr>
          <p:nvPr/>
        </p:nvCxnSpPr>
        <p:spPr>
          <a:xfrm>
            <a:off x="5171560" y="4815281"/>
            <a:ext cx="0" cy="667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91D4E37-99BF-E463-9A98-A3757E473AD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83670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38DF-F980-BD38-9883-DF030B56C956}"/>
              </a:ext>
            </a:extLst>
          </p:cNvPr>
          <p:cNvSpPr>
            <a:spLocks noGrp="1"/>
          </p:cNvSpPr>
          <p:nvPr>
            <p:ph type="title"/>
          </p:nvPr>
        </p:nvSpPr>
        <p:spPr/>
        <p:txBody>
          <a:bodyPr/>
          <a:lstStyle/>
          <a:p>
            <a:r>
              <a:rPr lang="el-GR" dirty="0"/>
              <a:t>Νομοθεσία και Κανονισμοί για Επιδότηση Ενοικίου</a:t>
            </a:r>
            <a:endParaRPr lang="en-CY" dirty="0"/>
          </a:p>
        </p:txBody>
      </p:sp>
      <p:sp>
        <p:nvSpPr>
          <p:cNvPr id="3" name="Content Placeholder 2">
            <a:extLst>
              <a:ext uri="{FF2B5EF4-FFF2-40B4-BE49-F238E27FC236}">
                <a16:creationId xmlns:a16="http://schemas.microsoft.com/office/drawing/2014/main" id="{4D2B58E8-3421-1E17-288A-D5631772A9EC}"/>
              </a:ext>
            </a:extLst>
          </p:cNvPr>
          <p:cNvSpPr>
            <a:spLocks noGrp="1"/>
          </p:cNvSpPr>
          <p:nvPr>
            <p:ph idx="1"/>
          </p:nvPr>
        </p:nvSpPr>
        <p:spPr>
          <a:xfrm>
            <a:off x="677334" y="1930401"/>
            <a:ext cx="10329022" cy="4110962"/>
          </a:xfrm>
        </p:spPr>
        <p:txBody>
          <a:bodyPr>
            <a:normAutofit fontScale="92500"/>
          </a:bodyPr>
          <a:lstStyle/>
          <a:p>
            <a:r>
              <a:rPr lang="el-GR" b="0" i="0" dirty="0">
                <a:solidFill>
                  <a:srgbClr val="000000"/>
                </a:solidFill>
                <a:effectLst/>
                <a:latin typeface="+mj-lt"/>
              </a:rPr>
              <a:t>Ο περί Ενοικιοστασίου Νόμος του 1983 (23/1983)</a:t>
            </a:r>
          </a:p>
          <a:p>
            <a:r>
              <a:rPr lang="el-GR" b="0" i="0" dirty="0">
                <a:solidFill>
                  <a:srgbClr val="000000"/>
                </a:solidFill>
                <a:effectLst/>
                <a:latin typeface="+mj-lt"/>
              </a:rPr>
              <a:t>ΚΔΠ 300/2006, οι περί Ταμείου και Διαδικασίας Επιδοτήσεως Ενοικίων </a:t>
            </a:r>
            <a:r>
              <a:rPr lang="el-GR" b="0" i="0" dirty="0" err="1">
                <a:solidFill>
                  <a:srgbClr val="000000"/>
                </a:solidFill>
                <a:effectLst/>
                <a:latin typeface="+mj-lt"/>
              </a:rPr>
              <a:t>Εκτοπισθέντων</a:t>
            </a:r>
            <a:r>
              <a:rPr lang="el-GR" b="0" i="0" dirty="0">
                <a:solidFill>
                  <a:srgbClr val="000000"/>
                </a:solidFill>
                <a:effectLst/>
                <a:latin typeface="+mj-lt"/>
              </a:rPr>
              <a:t> και Παθόντων (Τροποιητικοί) Κανονισμοί του 2006</a:t>
            </a:r>
          </a:p>
          <a:p>
            <a:r>
              <a:rPr lang="el-GR" dirty="0">
                <a:solidFill>
                  <a:srgbClr val="000000"/>
                </a:solidFill>
                <a:latin typeface="+mj-lt"/>
              </a:rPr>
              <a:t>Εγχειρίδιο εφαρμογής κοινής πρακτικής για την Επιδότηση Ενοικίου</a:t>
            </a:r>
          </a:p>
          <a:p>
            <a:pPr marL="0" indent="0">
              <a:buNone/>
            </a:pPr>
            <a:endParaRPr lang="el-GR" dirty="0">
              <a:solidFill>
                <a:srgbClr val="000000"/>
              </a:solidFill>
              <a:latin typeface="+mj-lt"/>
            </a:endParaRPr>
          </a:p>
          <a:p>
            <a:endParaRPr lang="el-GR" dirty="0">
              <a:solidFill>
                <a:srgbClr val="000000"/>
              </a:solidFill>
              <a:latin typeface="+mj-lt"/>
            </a:endParaRPr>
          </a:p>
          <a:p>
            <a:pPr marL="0" indent="0">
              <a:buNone/>
            </a:pPr>
            <a:r>
              <a:rPr lang="el-GR" dirty="0">
                <a:solidFill>
                  <a:srgbClr val="000000"/>
                </a:solidFill>
                <a:latin typeface="+mj-lt"/>
              </a:rPr>
              <a:t>     - Εισοδηματικά κριτήρια</a:t>
            </a:r>
          </a:p>
          <a:p>
            <a:pPr marL="0" indent="0">
              <a:buNone/>
            </a:pPr>
            <a:r>
              <a:rPr lang="el-GR" dirty="0">
                <a:solidFill>
                  <a:srgbClr val="000000"/>
                </a:solidFill>
                <a:latin typeface="+mj-lt"/>
              </a:rPr>
              <a:t>     - Απαιτούμενα έγγραφα για κάθε κατηγορία</a:t>
            </a:r>
          </a:p>
          <a:p>
            <a:pPr marL="0" indent="0">
              <a:buNone/>
            </a:pPr>
            <a:r>
              <a:rPr lang="el-GR" dirty="0">
                <a:solidFill>
                  <a:srgbClr val="000000"/>
                </a:solidFill>
                <a:latin typeface="+mj-lt"/>
              </a:rPr>
              <a:t>     - Απαιτούμενοι έλεγχοι όπως έλεγχος ακίνητης περιουσίας, έλεγχος για συμβίωση/συγκατοίκηση</a:t>
            </a:r>
          </a:p>
          <a:p>
            <a:pPr marL="0" indent="0">
              <a:buNone/>
            </a:pPr>
            <a:r>
              <a:rPr lang="el-GR" dirty="0">
                <a:solidFill>
                  <a:srgbClr val="000000"/>
                </a:solidFill>
                <a:latin typeface="+mj-lt"/>
              </a:rPr>
              <a:t>     - Διαδικασία ετήσιου ελέγχου</a:t>
            </a:r>
          </a:p>
          <a:p>
            <a:pPr marL="0" indent="0">
              <a:buNone/>
            </a:pPr>
            <a:r>
              <a:rPr lang="el-GR" dirty="0">
                <a:solidFill>
                  <a:srgbClr val="000000"/>
                </a:solidFill>
                <a:latin typeface="Verdana" panose="020B0604030504040204" pitchFamily="34" charset="0"/>
              </a:rPr>
              <a:t> </a:t>
            </a:r>
            <a:endParaRPr lang="en-CY" dirty="0">
              <a:solidFill>
                <a:srgbClr val="000000"/>
              </a:solidFill>
              <a:latin typeface="Verdana" panose="020B0604030504040204" pitchFamily="34" charset="0"/>
            </a:endParaRPr>
          </a:p>
        </p:txBody>
      </p:sp>
      <p:cxnSp>
        <p:nvCxnSpPr>
          <p:cNvPr id="5" name="Straight Arrow Connector 4">
            <a:extLst>
              <a:ext uri="{FF2B5EF4-FFF2-40B4-BE49-F238E27FC236}">
                <a16:creationId xmlns:a16="http://schemas.microsoft.com/office/drawing/2014/main" id="{3536A8D6-37AE-2577-545C-AE13A5F46EE2}"/>
              </a:ext>
            </a:extLst>
          </p:cNvPr>
          <p:cNvCxnSpPr/>
          <p:nvPr/>
        </p:nvCxnSpPr>
        <p:spPr>
          <a:xfrm>
            <a:off x="2357306" y="3429000"/>
            <a:ext cx="0" cy="49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F623FA4-9094-2261-BCC7-70EADC9BD03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8065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8C7F793-2914-4AEA-6632-2B5E18B5EAB2}"/>
              </a:ext>
            </a:extLst>
          </p:cNvPr>
          <p:cNvPicPr>
            <a:picLocks noGrp="1" noChangeAspect="1"/>
          </p:cNvPicPr>
          <p:nvPr>
            <p:ph idx="1"/>
          </p:nvPr>
        </p:nvPicPr>
        <p:blipFill rotWithShape="1">
          <a:blip r:embed="rId2"/>
          <a:srcRect l="-1" t="1" r="-3100" b="20781"/>
          <a:stretch/>
        </p:blipFill>
        <p:spPr>
          <a:xfrm>
            <a:off x="2148289" y="316734"/>
            <a:ext cx="6191480" cy="6359488"/>
          </a:xfrm>
        </p:spPr>
      </p:pic>
      <p:sp>
        <p:nvSpPr>
          <p:cNvPr id="2" name="Slide Number Placeholder 1">
            <a:extLst>
              <a:ext uri="{FF2B5EF4-FFF2-40B4-BE49-F238E27FC236}">
                <a16:creationId xmlns:a16="http://schemas.microsoft.com/office/drawing/2014/main" id="{5FC4D8CC-E1DE-61F3-B782-14ACB61C9591}"/>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92909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3C4-1BF6-20D1-E270-8B19B315BF59}"/>
              </a:ext>
            </a:extLst>
          </p:cNvPr>
          <p:cNvSpPr>
            <a:spLocks noGrp="1"/>
          </p:cNvSpPr>
          <p:nvPr>
            <p:ph type="title"/>
          </p:nvPr>
        </p:nvSpPr>
        <p:spPr/>
        <p:txBody>
          <a:bodyPr>
            <a:normAutofit fontScale="90000"/>
          </a:bodyPr>
          <a:lstStyle/>
          <a:p>
            <a:r>
              <a:rPr lang="el-GR" dirty="0">
                <a:solidFill>
                  <a:schemeClr val="tx1"/>
                </a:solidFill>
              </a:rPr>
              <a:t>3. Καθορισμός δικαιούχων για έκδοση Τίτλων Ιδιοκτησίας και Πιστοποιητικών Μίσθωσης</a:t>
            </a:r>
            <a:endParaRPr lang="en-CY" dirty="0">
              <a:solidFill>
                <a:schemeClr val="tx1"/>
              </a:solidFill>
            </a:endParaRPr>
          </a:p>
        </p:txBody>
      </p:sp>
      <p:sp>
        <p:nvSpPr>
          <p:cNvPr id="3" name="Content Placeholder 2">
            <a:extLst>
              <a:ext uri="{FF2B5EF4-FFF2-40B4-BE49-F238E27FC236}">
                <a16:creationId xmlns:a16="http://schemas.microsoft.com/office/drawing/2014/main" id="{80540CF3-BE28-73AE-BDB0-62793BC3FC36}"/>
              </a:ext>
            </a:extLst>
          </p:cNvPr>
          <p:cNvSpPr>
            <a:spLocks noGrp="1"/>
          </p:cNvSpPr>
          <p:nvPr>
            <p:ph idx="1"/>
          </p:nvPr>
        </p:nvSpPr>
        <p:spPr>
          <a:xfrm>
            <a:off x="677334" y="1930401"/>
            <a:ext cx="8596668" cy="4110962"/>
          </a:xfrm>
        </p:spPr>
        <p:txBody>
          <a:bodyPr>
            <a:normAutofit/>
          </a:bodyPr>
          <a:lstStyle/>
          <a:p>
            <a:r>
              <a:rPr lang="el-GR" dirty="0">
                <a:solidFill>
                  <a:schemeClr val="tx1"/>
                </a:solidFill>
                <a:latin typeface="+mj-lt"/>
              </a:rPr>
              <a:t>Έκδοση Τίτλων Ιδιοκτησίας και Πιστοποιητικών Μίσθωσης σε κατοικίες που ανεγέρθηκαν σε κυβερνητικά οικόπεδα </a:t>
            </a:r>
            <a:r>
              <a:rPr lang="el-GR" dirty="0" err="1">
                <a:solidFill>
                  <a:schemeClr val="tx1"/>
                </a:solidFill>
                <a:latin typeface="+mj-lt"/>
              </a:rPr>
              <a:t>αυτοστέγασης</a:t>
            </a:r>
            <a:r>
              <a:rPr lang="el-GR" dirty="0">
                <a:solidFill>
                  <a:schemeClr val="tx1"/>
                </a:solidFill>
                <a:latin typeface="+mj-lt"/>
              </a:rPr>
              <a:t>. </a:t>
            </a:r>
          </a:p>
          <a:p>
            <a:r>
              <a:rPr lang="el-GR" dirty="0">
                <a:solidFill>
                  <a:schemeClr val="tx1"/>
                </a:solidFill>
                <a:latin typeface="+mj-lt"/>
              </a:rPr>
              <a:t>Έκδοση Τίτλων Ιδιοκτησίας και Πιστοποιητικών Μίσθωσης σε κυβερνητικές κατοικίες σε κυβερνητικούς οικισμούς. </a:t>
            </a:r>
          </a:p>
          <a:p>
            <a:pPr marL="0" indent="0">
              <a:buNone/>
            </a:pPr>
            <a:endParaRPr lang="en-CY" sz="1800" b="0" i="0" u="none" strike="noStrike" baseline="0" dirty="0">
              <a:latin typeface="Symbol" panose="05050102010706020507" pitchFamily="18" charset="2"/>
            </a:endParaRPr>
          </a:p>
          <a:p>
            <a:pPr algn="l"/>
            <a:endParaRPr lang="en-CY" sz="1800" b="0" i="0" u="none" strike="noStrike" baseline="0" dirty="0">
              <a:solidFill>
                <a:srgbClr val="000000"/>
              </a:solidFill>
              <a:latin typeface="Arial" panose="020B0604020202020204" pitchFamily="34" charset="0"/>
            </a:endParaRPr>
          </a:p>
        </p:txBody>
      </p:sp>
      <p:pic>
        <p:nvPicPr>
          <p:cNvPr id="4098" name="Picture 2" descr="Τα προβλήματα των προσφυγικών συνοικισμών ενώπιον της αρμόδιας Επιτροπής |  Reporter">
            <a:extLst>
              <a:ext uri="{FF2B5EF4-FFF2-40B4-BE49-F238E27FC236}">
                <a16:creationId xmlns:a16="http://schemas.microsoft.com/office/drawing/2014/main" id="{03BAA96E-544D-F65C-6B2B-5F77E3D60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60" y="4147127"/>
            <a:ext cx="3155758" cy="19628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Τιτλοποίηση προσφυγικών οικισμών και αυτοστέγασης συζήτησε η Επ. Προσφύγων  | Cyprus Times">
            <a:extLst>
              <a:ext uri="{FF2B5EF4-FFF2-40B4-BE49-F238E27FC236}">
                <a16:creationId xmlns:a16="http://schemas.microsoft.com/office/drawing/2014/main" id="{E7DD05E6-279E-D4A9-D7D4-F4BCD5EDF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60" y="4147127"/>
            <a:ext cx="3287857" cy="1962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D7F6EC7-51AA-5201-A884-C4ADB058046A}"/>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71342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F6446-CC46-FF86-94F3-5087B15A4EBE}"/>
              </a:ext>
            </a:extLst>
          </p:cNvPr>
          <p:cNvSpPr>
            <a:spLocks noGrp="1"/>
          </p:cNvSpPr>
          <p:nvPr>
            <p:ph type="title"/>
          </p:nvPr>
        </p:nvSpPr>
        <p:spPr/>
        <p:txBody>
          <a:bodyPr>
            <a:normAutofit fontScale="90000"/>
          </a:bodyPr>
          <a:lstStyle/>
          <a:p>
            <a:r>
              <a:rPr lang="el-GR" dirty="0"/>
              <a:t>Αρμοδιότητα ΥΜΑΠΕ για την έκδοση Τίτλων Ιδιοκτησίας και Πιστοποιητικών Μίσθωσης</a:t>
            </a:r>
            <a:endParaRPr lang="en-CY" dirty="0"/>
          </a:p>
        </p:txBody>
      </p:sp>
      <p:sp>
        <p:nvSpPr>
          <p:cNvPr id="3" name="Content Placeholder 2">
            <a:extLst>
              <a:ext uri="{FF2B5EF4-FFF2-40B4-BE49-F238E27FC236}">
                <a16:creationId xmlns:a16="http://schemas.microsoft.com/office/drawing/2014/main" id="{CB47FC69-5D1B-897A-CDAA-B55F5793C2D5}"/>
              </a:ext>
            </a:extLst>
          </p:cNvPr>
          <p:cNvSpPr>
            <a:spLocks noGrp="1"/>
          </p:cNvSpPr>
          <p:nvPr>
            <p:ph idx="1"/>
          </p:nvPr>
        </p:nvSpPr>
        <p:spPr/>
        <p:txBody>
          <a:bodyPr/>
          <a:lstStyle/>
          <a:p>
            <a:endParaRPr lang="el-GR" dirty="0"/>
          </a:p>
          <a:p>
            <a:endParaRPr lang="el-GR" dirty="0"/>
          </a:p>
          <a:p>
            <a:pPr marL="0" indent="0">
              <a:buNone/>
            </a:pPr>
            <a:endParaRPr lang="el-GR" dirty="0"/>
          </a:p>
          <a:p>
            <a:pPr marL="0" indent="0" algn="ctr">
              <a:buNone/>
            </a:pPr>
            <a:r>
              <a:rPr lang="el-GR" dirty="0"/>
              <a:t>Καθορισμός Δικαιούχων, δηλαδή ενημέρωση του Τμήματος Κτηματολογίου και Χωρομετρίας για τα ονόματα των δικαιούχων επ’ </a:t>
            </a:r>
            <a:r>
              <a:rPr lang="el-GR" dirty="0" err="1"/>
              <a:t>ονόματι</a:t>
            </a:r>
            <a:r>
              <a:rPr lang="el-GR" dirty="0"/>
              <a:t> των οποίων θα εκδοθούν οι Τίτλοι και τα Πιστοποιητικά</a:t>
            </a:r>
          </a:p>
          <a:p>
            <a:pPr marL="0" indent="0" algn="ctr">
              <a:buNone/>
            </a:pPr>
            <a:endParaRPr lang="el-GR" dirty="0"/>
          </a:p>
          <a:p>
            <a:r>
              <a:rPr lang="el-GR" sz="1800" b="0" i="0" u="none" strike="noStrike" baseline="0" dirty="0">
                <a:solidFill>
                  <a:schemeClr val="tx1"/>
                </a:solidFill>
                <a:latin typeface="+mj-lt"/>
              </a:rPr>
              <a:t>Αρμόδιος για τον καθορισμό δικαιούχων για έκδοση Τίτλων Ιδιοκτησίας και Πιστοποιητικών Μίσθωσης είναι ο Διευθυντής ΥΜΑΠΕ και ο κάθε Επαρχιακός Συντονιστής ΥΜΑΠΕ για την Επαρχία της αρμοδιότητας του. </a:t>
            </a:r>
          </a:p>
          <a:p>
            <a:pPr marL="0" indent="0">
              <a:buNone/>
            </a:pPr>
            <a:endParaRPr lang="en-CY" dirty="0"/>
          </a:p>
        </p:txBody>
      </p:sp>
      <p:cxnSp>
        <p:nvCxnSpPr>
          <p:cNvPr id="5" name="Straight Arrow Connector 4">
            <a:extLst>
              <a:ext uri="{FF2B5EF4-FFF2-40B4-BE49-F238E27FC236}">
                <a16:creationId xmlns:a16="http://schemas.microsoft.com/office/drawing/2014/main" id="{492F92A4-A7B6-6791-6A0D-A3EEA6C0C3D0}"/>
              </a:ext>
            </a:extLst>
          </p:cNvPr>
          <p:cNvCxnSpPr/>
          <p:nvPr/>
        </p:nvCxnSpPr>
        <p:spPr>
          <a:xfrm>
            <a:off x="4664279" y="2160589"/>
            <a:ext cx="0" cy="1174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D051A74-6DAC-51F2-8D4B-E1763652B500}"/>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20590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0374-1029-032A-8CC7-B0BDCD68A6F2}"/>
              </a:ext>
            </a:extLst>
          </p:cNvPr>
          <p:cNvSpPr>
            <a:spLocks noGrp="1"/>
          </p:cNvSpPr>
          <p:nvPr>
            <p:ph type="title"/>
          </p:nvPr>
        </p:nvSpPr>
        <p:spPr/>
        <p:txBody>
          <a:bodyPr>
            <a:normAutofit fontScale="90000"/>
          </a:bodyPr>
          <a:lstStyle/>
          <a:p>
            <a:r>
              <a:rPr lang="el-GR" dirty="0"/>
              <a:t>Νομοθεσία για έκδοση Τίτλων Ιδιοκτησίας και Πιστοποιητικών Μίσθωσης</a:t>
            </a:r>
            <a:endParaRPr lang="en-CY" dirty="0"/>
          </a:p>
        </p:txBody>
      </p:sp>
      <p:sp>
        <p:nvSpPr>
          <p:cNvPr id="3" name="Content Placeholder 2">
            <a:extLst>
              <a:ext uri="{FF2B5EF4-FFF2-40B4-BE49-F238E27FC236}">
                <a16:creationId xmlns:a16="http://schemas.microsoft.com/office/drawing/2014/main" id="{98563D0E-5A4F-D8FC-C1E6-2A9F912D68DD}"/>
              </a:ext>
            </a:extLst>
          </p:cNvPr>
          <p:cNvSpPr>
            <a:spLocks noGrp="1"/>
          </p:cNvSpPr>
          <p:nvPr>
            <p:ph idx="1"/>
          </p:nvPr>
        </p:nvSpPr>
        <p:spPr/>
        <p:txBody>
          <a:bodyPr/>
          <a:lstStyle/>
          <a:p>
            <a:r>
              <a:rPr lang="el-GR" dirty="0">
                <a:solidFill>
                  <a:schemeClr val="tx1"/>
                </a:solidFill>
                <a:latin typeface="+mj-lt"/>
              </a:rPr>
              <a:t>ΚΔΠ 388/2023, Οι περί Ακίνητης Ιδιοκτησίας (Παραχώρηση Τίτλων Ιδιοκτησίας σε </a:t>
            </a:r>
            <a:r>
              <a:rPr lang="el-GR" dirty="0" err="1">
                <a:solidFill>
                  <a:schemeClr val="tx1"/>
                </a:solidFill>
                <a:latin typeface="+mj-lt"/>
              </a:rPr>
              <a:t>Εκτοπισθέντες</a:t>
            </a:r>
            <a:r>
              <a:rPr lang="el-GR" dirty="0">
                <a:solidFill>
                  <a:schemeClr val="tx1"/>
                </a:solidFill>
                <a:latin typeface="+mj-lt"/>
              </a:rPr>
              <a:t> και άλλα Πρόσωπα) (Ειδικοί) Κανονισμοί του 2023</a:t>
            </a:r>
            <a:endParaRPr lang="en-CY" dirty="0">
              <a:solidFill>
                <a:schemeClr val="tx1"/>
              </a:solidFill>
              <a:latin typeface="+mj-lt"/>
            </a:endParaRPr>
          </a:p>
          <a:p>
            <a:pPr marL="0" indent="0">
              <a:buNone/>
            </a:pPr>
            <a:endParaRPr lang="el-GR" sz="1800" b="1" i="0" strike="noStrike" baseline="0" dirty="0">
              <a:solidFill>
                <a:schemeClr val="tx1"/>
              </a:solidFill>
              <a:latin typeface="+mj-lt"/>
            </a:endParaRPr>
          </a:p>
          <a:p>
            <a:r>
              <a:rPr lang="el-GR" dirty="0">
                <a:solidFill>
                  <a:schemeClr val="tx1"/>
                </a:solidFill>
                <a:latin typeface="+mj-lt"/>
              </a:rPr>
              <a:t>ΚΔΠ 387/2023, Οι περί Ακίνητης Ιδιοκτησίας (Παραχώρηση Συμβάσεων Μίσθωσης σε </a:t>
            </a:r>
            <a:r>
              <a:rPr lang="el-GR" dirty="0" err="1">
                <a:solidFill>
                  <a:schemeClr val="tx1"/>
                </a:solidFill>
                <a:latin typeface="+mj-lt"/>
              </a:rPr>
              <a:t>Εκτοπισθέντες</a:t>
            </a:r>
            <a:r>
              <a:rPr lang="el-GR" dirty="0">
                <a:solidFill>
                  <a:schemeClr val="tx1"/>
                </a:solidFill>
                <a:latin typeface="+mj-lt"/>
              </a:rPr>
              <a:t> και άλλα Πρόσωπα) (Ειδικοί) Κανονισμοί του 2023</a:t>
            </a:r>
            <a:endParaRPr lang="en-CY" dirty="0">
              <a:solidFill>
                <a:schemeClr val="tx1"/>
              </a:solidFill>
              <a:latin typeface="+mj-lt"/>
            </a:endParaRPr>
          </a:p>
          <a:p>
            <a:pPr marL="0" indent="0">
              <a:buNone/>
            </a:pPr>
            <a:endParaRPr lang="en-CY" dirty="0"/>
          </a:p>
        </p:txBody>
      </p:sp>
      <p:sp>
        <p:nvSpPr>
          <p:cNvPr id="4" name="Slide Number Placeholder 3">
            <a:extLst>
              <a:ext uri="{FF2B5EF4-FFF2-40B4-BE49-F238E27FC236}">
                <a16:creationId xmlns:a16="http://schemas.microsoft.com/office/drawing/2014/main" id="{A8BCD914-6219-A39E-BF63-80903D1E7D6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232226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D7B1-0717-E15E-4CCA-A054C0776AD1}"/>
              </a:ext>
            </a:extLst>
          </p:cNvPr>
          <p:cNvSpPr>
            <a:spLocks noGrp="1"/>
          </p:cNvSpPr>
          <p:nvPr>
            <p:ph type="title"/>
          </p:nvPr>
        </p:nvSpPr>
        <p:spPr/>
        <p:txBody>
          <a:bodyPr>
            <a:normAutofit fontScale="90000"/>
          </a:bodyPr>
          <a:lstStyle/>
          <a:p>
            <a:r>
              <a:rPr lang="el-GR" dirty="0"/>
              <a:t>Απαραίτητη προϋπόθεση για έκδοση Τίτλου Ιδιοκτησίας και Πιστοποιητικού Μίσθωσης</a:t>
            </a:r>
            <a:endParaRPr lang="en-CY" dirty="0"/>
          </a:p>
        </p:txBody>
      </p:sp>
      <p:sp>
        <p:nvSpPr>
          <p:cNvPr id="3" name="Content Placeholder 2">
            <a:extLst>
              <a:ext uri="{FF2B5EF4-FFF2-40B4-BE49-F238E27FC236}">
                <a16:creationId xmlns:a16="http://schemas.microsoft.com/office/drawing/2014/main" id="{27697141-412F-FAC9-5B38-1359703726A3}"/>
              </a:ext>
            </a:extLst>
          </p:cNvPr>
          <p:cNvSpPr>
            <a:spLocks noGrp="1"/>
          </p:cNvSpPr>
          <p:nvPr>
            <p:ph idx="1"/>
          </p:nvPr>
        </p:nvSpPr>
        <p:spPr/>
        <p:txBody>
          <a:bodyPr/>
          <a:lstStyle/>
          <a:p>
            <a:r>
              <a:rPr lang="el-GR" dirty="0"/>
              <a:t>Κατέχει την κατοικία νόμιμα, δηλαδή κατέχει έγκριση από την ΥΜΑΠΕ και έχει υπογράψει σχετική άδεια χρήσης/συμβόλαιο με το αρμόδιο τμήμα (Τμήμα Πολεοδομίας και Οικήσεως για τις κατοικίες κυβερνητικού οικισμού και Επαρχιακή Διοίκηση για τις κατοικίες </a:t>
            </a:r>
            <a:r>
              <a:rPr lang="el-GR" dirty="0" err="1"/>
              <a:t>αυτοστέγασης</a:t>
            </a:r>
            <a:r>
              <a:rPr lang="el-GR" dirty="0"/>
              <a:t>)</a:t>
            </a:r>
          </a:p>
          <a:p>
            <a:r>
              <a:rPr lang="el-GR" dirty="0"/>
              <a:t>Σύμφωνα με τους νέους Κανονισμούς δύναται να εκδοθεί Τίτλος Ιδιοκτησίας και Πιστοποιητικό Μίσθωσης </a:t>
            </a:r>
            <a:r>
              <a:rPr lang="el-GR" u="sng" dirty="0"/>
              <a:t>έστω κι αν ο δικαιούχος δεν διαμένει στην κατοικία</a:t>
            </a:r>
            <a:endParaRPr lang="en-CY" u="sng" dirty="0"/>
          </a:p>
        </p:txBody>
      </p:sp>
      <p:sp>
        <p:nvSpPr>
          <p:cNvPr id="4" name="Slide Number Placeholder 3">
            <a:extLst>
              <a:ext uri="{FF2B5EF4-FFF2-40B4-BE49-F238E27FC236}">
                <a16:creationId xmlns:a16="http://schemas.microsoft.com/office/drawing/2014/main" id="{6BD4A8C8-433D-A694-3044-D4A1548BEA4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8050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D178-1E09-0143-287E-89CC777EAA4F}"/>
              </a:ext>
            </a:extLst>
          </p:cNvPr>
          <p:cNvSpPr>
            <a:spLocks noGrp="1"/>
          </p:cNvSpPr>
          <p:nvPr>
            <p:ph type="title"/>
          </p:nvPr>
        </p:nvSpPr>
        <p:spPr>
          <a:xfrm>
            <a:off x="677334" y="609600"/>
            <a:ext cx="8596668" cy="1814818"/>
          </a:xfrm>
        </p:spPr>
        <p:txBody>
          <a:bodyPr>
            <a:normAutofit fontScale="90000"/>
          </a:bodyPr>
          <a:lstStyle/>
          <a:p>
            <a:r>
              <a:rPr lang="el-GR" dirty="0">
                <a:solidFill>
                  <a:schemeClr val="tx1"/>
                </a:solidFill>
              </a:rPr>
              <a:t>Κατοικίες που ανεγέρθηκαν σε κυβερνητικά οικόπεδα </a:t>
            </a:r>
            <a:r>
              <a:rPr lang="el-GR" dirty="0" err="1">
                <a:solidFill>
                  <a:schemeClr val="tx1"/>
                </a:solidFill>
              </a:rPr>
              <a:t>αυτοστέγασης</a:t>
            </a:r>
            <a:r>
              <a:rPr lang="el-GR" dirty="0">
                <a:solidFill>
                  <a:schemeClr val="tx1"/>
                </a:solidFill>
              </a:rPr>
              <a:t> και κυβερνητικές οικίες που ανεγέρθηκαν από το κράτος</a:t>
            </a:r>
            <a:endParaRPr lang="en-CY" dirty="0">
              <a:solidFill>
                <a:schemeClr val="tx1"/>
              </a:solidFill>
            </a:endParaRPr>
          </a:p>
        </p:txBody>
      </p:sp>
      <p:sp>
        <p:nvSpPr>
          <p:cNvPr id="4" name="Rectangle 3">
            <a:extLst>
              <a:ext uri="{FF2B5EF4-FFF2-40B4-BE49-F238E27FC236}">
                <a16:creationId xmlns:a16="http://schemas.microsoft.com/office/drawing/2014/main" id="{7851348F-2F22-4F5B-F996-9A9511CD361E}"/>
              </a:ext>
            </a:extLst>
          </p:cNvPr>
          <p:cNvSpPr/>
          <p:nvPr/>
        </p:nvSpPr>
        <p:spPr>
          <a:xfrm>
            <a:off x="1082180" y="3305262"/>
            <a:ext cx="3028426" cy="1199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err="1"/>
              <a:t>Χαλίτικη</a:t>
            </a:r>
            <a:r>
              <a:rPr lang="el-GR" dirty="0"/>
              <a:t> κυβερνητική γη ή </a:t>
            </a:r>
            <a:r>
              <a:rPr lang="el-GR" dirty="0" err="1"/>
              <a:t>απαλλοτριωθείσα</a:t>
            </a:r>
            <a:r>
              <a:rPr lang="el-GR" dirty="0"/>
              <a:t> Τ/Κ γη</a:t>
            </a:r>
            <a:endParaRPr lang="en-CY" dirty="0"/>
          </a:p>
        </p:txBody>
      </p:sp>
      <p:sp>
        <p:nvSpPr>
          <p:cNvPr id="5" name="Rectangle 4">
            <a:extLst>
              <a:ext uri="{FF2B5EF4-FFF2-40B4-BE49-F238E27FC236}">
                <a16:creationId xmlns:a16="http://schemas.microsoft.com/office/drawing/2014/main" id="{E2D61208-C19F-223E-58A9-1F237B7524B4}"/>
              </a:ext>
            </a:extLst>
          </p:cNvPr>
          <p:cNvSpPr/>
          <p:nvPr/>
        </p:nvSpPr>
        <p:spPr>
          <a:xfrm>
            <a:off x="5335398" y="3305262"/>
            <a:ext cx="2944536" cy="11996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Τ/Κ ιδιοκτησίας γη</a:t>
            </a:r>
            <a:endParaRPr lang="en-CY" dirty="0"/>
          </a:p>
        </p:txBody>
      </p:sp>
      <p:sp>
        <p:nvSpPr>
          <p:cNvPr id="6" name="Rectangle 5">
            <a:extLst>
              <a:ext uri="{FF2B5EF4-FFF2-40B4-BE49-F238E27FC236}">
                <a16:creationId xmlns:a16="http://schemas.microsoft.com/office/drawing/2014/main" id="{FDA01371-9F37-D4FF-38E7-1AD2067874CC}"/>
              </a:ext>
            </a:extLst>
          </p:cNvPr>
          <p:cNvSpPr/>
          <p:nvPr/>
        </p:nvSpPr>
        <p:spPr>
          <a:xfrm>
            <a:off x="1166070" y="5285064"/>
            <a:ext cx="2944536" cy="1124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Έκδοση Τίτλου Ιδιοκτησίας</a:t>
            </a:r>
            <a:endParaRPr lang="en-CY" dirty="0"/>
          </a:p>
        </p:txBody>
      </p:sp>
      <p:sp>
        <p:nvSpPr>
          <p:cNvPr id="7" name="Rectangle 6">
            <a:extLst>
              <a:ext uri="{FF2B5EF4-FFF2-40B4-BE49-F238E27FC236}">
                <a16:creationId xmlns:a16="http://schemas.microsoft.com/office/drawing/2014/main" id="{C0FFC331-9BBA-C2B3-10A9-BB583901D409}"/>
              </a:ext>
            </a:extLst>
          </p:cNvPr>
          <p:cNvSpPr/>
          <p:nvPr/>
        </p:nvSpPr>
        <p:spPr>
          <a:xfrm>
            <a:off x="5444455" y="5285064"/>
            <a:ext cx="2835479" cy="11241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dirty="0"/>
              <a:t>Έκδοση Πιστοποιητικού Μίσθωσης</a:t>
            </a:r>
            <a:endParaRPr lang="en-CY" dirty="0"/>
          </a:p>
        </p:txBody>
      </p:sp>
      <p:cxnSp>
        <p:nvCxnSpPr>
          <p:cNvPr id="9" name="Straight Arrow Connector 8">
            <a:extLst>
              <a:ext uri="{FF2B5EF4-FFF2-40B4-BE49-F238E27FC236}">
                <a16:creationId xmlns:a16="http://schemas.microsoft.com/office/drawing/2014/main" id="{2F4AFE4E-9401-FDBB-C630-FA1EE80CAA9D}"/>
              </a:ext>
            </a:extLst>
          </p:cNvPr>
          <p:cNvCxnSpPr/>
          <p:nvPr/>
        </p:nvCxnSpPr>
        <p:spPr>
          <a:xfrm>
            <a:off x="2390862" y="4630723"/>
            <a:ext cx="0" cy="478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5B64FD3-0D58-9574-6F3A-B6A41F9FE821}"/>
              </a:ext>
            </a:extLst>
          </p:cNvPr>
          <p:cNvCxnSpPr/>
          <p:nvPr/>
        </p:nvCxnSpPr>
        <p:spPr>
          <a:xfrm>
            <a:off x="6727971" y="4630723"/>
            <a:ext cx="0" cy="478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2AE0499-D330-BCDF-02DD-97EF044FD293}"/>
              </a:ext>
            </a:extLst>
          </p:cNvPr>
          <p:cNvCxnSpPr/>
          <p:nvPr/>
        </p:nvCxnSpPr>
        <p:spPr>
          <a:xfrm flipH="1">
            <a:off x="3129094" y="2197916"/>
            <a:ext cx="1182847" cy="738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2D2030-C093-C04B-C0C0-3CBD963F10EA}"/>
              </a:ext>
            </a:extLst>
          </p:cNvPr>
          <p:cNvCxnSpPr/>
          <p:nvPr/>
        </p:nvCxnSpPr>
        <p:spPr>
          <a:xfrm>
            <a:off x="5100506" y="2214694"/>
            <a:ext cx="822122" cy="755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CC3AB4A-D1DB-D34A-FE87-79A87841C8AE}"/>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82167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6BDF-5A3B-43D7-8A79-B18BD2855CC5}"/>
              </a:ext>
            </a:extLst>
          </p:cNvPr>
          <p:cNvSpPr>
            <a:spLocks noGrp="1"/>
          </p:cNvSpPr>
          <p:nvPr>
            <p:ph type="title"/>
          </p:nvPr>
        </p:nvSpPr>
        <p:spPr/>
        <p:txBody>
          <a:bodyPr/>
          <a:lstStyle/>
          <a:p>
            <a:r>
              <a:rPr lang="el-GR" dirty="0"/>
              <a:t>Απορίες….</a:t>
            </a:r>
            <a:endParaRPr lang="en-US" dirty="0"/>
          </a:p>
        </p:txBody>
      </p:sp>
      <p:sp>
        <p:nvSpPr>
          <p:cNvPr id="3" name="Content Placeholder 2">
            <a:extLst>
              <a:ext uri="{FF2B5EF4-FFF2-40B4-BE49-F238E27FC236}">
                <a16:creationId xmlns:a16="http://schemas.microsoft.com/office/drawing/2014/main" id="{865C1BEC-4B32-45C4-819C-912114E25EA1}"/>
              </a:ext>
            </a:extLst>
          </p:cNvPr>
          <p:cNvSpPr>
            <a:spLocks noGrp="1"/>
          </p:cNvSpPr>
          <p:nvPr>
            <p:ph idx="1"/>
          </p:nvPr>
        </p:nvSpPr>
        <p:spPr>
          <a:xfrm>
            <a:off x="754452" y="1255607"/>
            <a:ext cx="8596668" cy="4346786"/>
          </a:xfrm>
        </p:spPr>
        <p:txBody>
          <a:bodyPr>
            <a:normAutofit/>
          </a:bodyPr>
          <a:lstStyle/>
          <a:p>
            <a:pPr marL="0" indent="0" algn="ctr">
              <a:buNone/>
            </a:pPr>
            <a:r>
              <a:rPr lang="el-GR" sz="3600" dirty="0"/>
              <a:t>ΣΑΣ ΕΥΧΑΡΙΣΤΩ ΓΙΑ ΤΗΝ ΠΡΟΣΟΧΗ ΣΑΣ</a:t>
            </a:r>
          </a:p>
          <a:p>
            <a:pPr marL="0" indent="0" algn="ctr">
              <a:buNone/>
            </a:pPr>
            <a:endParaRPr lang="el-GR" sz="3600" dirty="0"/>
          </a:p>
          <a:p>
            <a:pPr marL="0" indent="0" algn="r">
              <a:buNone/>
            </a:pPr>
            <a:r>
              <a:rPr lang="el-GR" sz="2000" b="1" u="sng" dirty="0"/>
              <a:t>Άννα Σακκά</a:t>
            </a:r>
          </a:p>
          <a:p>
            <a:pPr marL="0" indent="0" algn="r">
              <a:buNone/>
            </a:pPr>
            <a:r>
              <a:rPr lang="el-GR" sz="2000" dirty="0"/>
              <a:t>Αν. Διευθύντρια ΥΜΑΠΕ </a:t>
            </a:r>
          </a:p>
          <a:p>
            <a:pPr marL="0" indent="0" algn="r">
              <a:buNone/>
            </a:pPr>
            <a:r>
              <a:rPr lang="el-GR" sz="2000" dirty="0"/>
              <a:t>και</a:t>
            </a:r>
          </a:p>
          <a:p>
            <a:pPr marL="0" indent="0" algn="r">
              <a:buNone/>
            </a:pPr>
            <a:r>
              <a:rPr lang="el-GR" sz="2000" dirty="0"/>
              <a:t>Επαρχιακή Συντονίστρια </a:t>
            </a:r>
          </a:p>
          <a:p>
            <a:pPr marL="0" indent="0" algn="r">
              <a:buNone/>
            </a:pPr>
            <a:r>
              <a:rPr lang="el-GR" sz="2000" dirty="0"/>
              <a:t>ΥΜΑΠΕ Λάρνακας-Αμμοχώστου</a:t>
            </a:r>
          </a:p>
          <a:p>
            <a:pPr marL="0" indent="0" algn="r">
              <a:buNone/>
            </a:pPr>
            <a:endParaRPr lang="el-GR" sz="2000" dirty="0"/>
          </a:p>
        </p:txBody>
      </p:sp>
      <p:pic>
        <p:nvPicPr>
          <p:cNvPr id="4" name="Image" descr="Image">
            <a:extLst>
              <a:ext uri="{FF2B5EF4-FFF2-40B4-BE49-F238E27FC236}">
                <a16:creationId xmlns:a16="http://schemas.microsoft.com/office/drawing/2014/main" id="{8517BF5E-75A9-353B-DF84-2D186A568951}"/>
              </a:ext>
            </a:extLst>
          </p:cNvPr>
          <p:cNvPicPr>
            <a:picLocks noChangeAspect="1"/>
          </p:cNvPicPr>
          <p:nvPr/>
        </p:nvPicPr>
        <p:blipFill>
          <a:blip r:embed="rId2"/>
          <a:stretch>
            <a:fillRect/>
          </a:stretch>
        </p:blipFill>
        <p:spPr>
          <a:xfrm>
            <a:off x="4145178" y="5393175"/>
            <a:ext cx="5731510" cy="1221105"/>
          </a:xfrm>
          <a:prstGeom prst="rect">
            <a:avLst/>
          </a:prstGeom>
          <a:ln w="12700">
            <a:miter lim="400000"/>
            <a:headEnd/>
            <a:tailEnd/>
          </a:ln>
        </p:spPr>
      </p:pic>
      <p:sp>
        <p:nvSpPr>
          <p:cNvPr id="5" name="TextBox 4">
            <a:extLst>
              <a:ext uri="{FF2B5EF4-FFF2-40B4-BE49-F238E27FC236}">
                <a16:creationId xmlns:a16="http://schemas.microsoft.com/office/drawing/2014/main" id="{71E898EA-BC66-8B8D-B076-CFFE33DC80F0}"/>
              </a:ext>
            </a:extLst>
          </p:cNvPr>
          <p:cNvSpPr txBox="1"/>
          <p:nvPr/>
        </p:nvSpPr>
        <p:spPr>
          <a:xfrm>
            <a:off x="5706736" y="6067968"/>
            <a:ext cx="3007606" cy="369332"/>
          </a:xfrm>
          <a:prstGeom prst="rect">
            <a:avLst/>
          </a:prstGeom>
          <a:noFill/>
        </p:spPr>
        <p:txBody>
          <a:bodyPr wrap="square" rtlCol="0">
            <a:spAutoFit/>
          </a:bodyPr>
          <a:lstStyle/>
          <a:p>
            <a:r>
              <a:rPr lang="el-GR" dirty="0">
                <a:solidFill>
                  <a:schemeClr val="bg1"/>
                </a:solidFill>
              </a:rPr>
              <a:t>ΥΠΟΥΡΓΕΙΟ ΕΣΩΤΕΡΙΚΩΝ</a:t>
            </a:r>
            <a:endParaRPr lang="en-CY" dirty="0">
              <a:solidFill>
                <a:schemeClr val="bg1"/>
              </a:solidFill>
            </a:endParaRPr>
          </a:p>
        </p:txBody>
      </p:sp>
      <p:sp>
        <p:nvSpPr>
          <p:cNvPr id="6" name="Slide Number Placeholder 5">
            <a:extLst>
              <a:ext uri="{FF2B5EF4-FFF2-40B4-BE49-F238E27FC236}">
                <a16:creationId xmlns:a16="http://schemas.microsoft.com/office/drawing/2014/main" id="{AD93A073-C6CF-CBC0-A1F3-FC3A3692DDD5}"/>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5392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11F2-647B-13F9-5785-F944C6A7AB13}"/>
              </a:ext>
            </a:extLst>
          </p:cNvPr>
          <p:cNvSpPr>
            <a:spLocks noGrp="1"/>
          </p:cNvSpPr>
          <p:nvPr>
            <p:ph type="title"/>
          </p:nvPr>
        </p:nvSpPr>
        <p:spPr/>
        <p:txBody>
          <a:bodyPr/>
          <a:lstStyle/>
          <a:p>
            <a:r>
              <a:rPr lang="el-GR" dirty="0">
                <a:solidFill>
                  <a:schemeClr val="tx1"/>
                </a:solidFill>
              </a:rPr>
              <a:t>Ιστορική αναδρομή</a:t>
            </a:r>
            <a:br>
              <a:rPr lang="en-US" dirty="0"/>
            </a:br>
            <a:endParaRPr lang="en-CY" dirty="0"/>
          </a:p>
        </p:txBody>
      </p:sp>
      <p:sp>
        <p:nvSpPr>
          <p:cNvPr id="3" name="Content Placeholder 2">
            <a:extLst>
              <a:ext uri="{FF2B5EF4-FFF2-40B4-BE49-F238E27FC236}">
                <a16:creationId xmlns:a16="http://schemas.microsoft.com/office/drawing/2014/main" id="{0AC1568C-EE30-9ABD-FF5A-9C9EF447E00F}"/>
              </a:ext>
            </a:extLst>
          </p:cNvPr>
          <p:cNvSpPr>
            <a:spLocks noGrp="1"/>
          </p:cNvSpPr>
          <p:nvPr>
            <p:ph idx="1"/>
          </p:nvPr>
        </p:nvSpPr>
        <p:spPr/>
        <p:txBody>
          <a:bodyPr>
            <a:normAutofit fontScale="92500" lnSpcReduction="10000"/>
          </a:bodyPr>
          <a:lstStyle/>
          <a:p>
            <a:pPr algn="just"/>
            <a:r>
              <a:rPr lang="el-GR" sz="1800" dirty="0">
                <a:solidFill>
                  <a:srgbClr val="000000"/>
                </a:solidFill>
                <a:effectLst/>
                <a:latin typeface="+mj-lt"/>
                <a:ea typeface="Times New Roman" panose="02020603050405020304" pitchFamily="18" charset="0"/>
                <a:cs typeface="Arial" panose="020B0604020202020204" pitchFamily="34" charset="0"/>
              </a:rPr>
              <a:t>Η Υπηρεσία Μέριμνας και Αποκατάστασης </a:t>
            </a:r>
            <a:r>
              <a:rPr lang="el-GR" sz="1800" dirty="0" err="1">
                <a:solidFill>
                  <a:srgbClr val="000000"/>
                </a:solidFill>
                <a:effectLst/>
                <a:latin typeface="+mj-lt"/>
                <a:ea typeface="Times New Roman" panose="02020603050405020304" pitchFamily="18" charset="0"/>
                <a:cs typeface="Arial" panose="020B0604020202020204" pitchFamily="34" charset="0"/>
              </a:rPr>
              <a:t>Εκτοπισθέντων</a:t>
            </a:r>
            <a:r>
              <a:rPr lang="el-GR" sz="1800" dirty="0">
                <a:solidFill>
                  <a:srgbClr val="000000"/>
                </a:solidFill>
                <a:effectLst/>
                <a:latin typeface="+mj-lt"/>
                <a:ea typeface="Times New Roman" panose="02020603050405020304" pitchFamily="18" charset="0"/>
                <a:cs typeface="Arial" panose="020B0604020202020204" pitchFamily="34" charset="0"/>
              </a:rPr>
              <a:t> (ΥΜΑΠΕ) ιδρύθηκε μετά την τουρκική εισβολή, στις 18 Αυγούστου, 1974 με Απόφαση του Υπουργικού Συμβουλίου, για την αντιμετώπιση του προσφυγικού προβλήματος που είχε δημιουργηθεί και την παροχή βοήθειας και στήριξης στους </a:t>
            </a:r>
            <a:r>
              <a:rPr lang="el-GR" sz="1800" dirty="0" err="1">
                <a:solidFill>
                  <a:srgbClr val="000000"/>
                </a:solidFill>
                <a:effectLst/>
                <a:latin typeface="+mj-lt"/>
                <a:ea typeface="Times New Roman" panose="02020603050405020304" pitchFamily="18" charset="0"/>
                <a:cs typeface="Arial" panose="020B0604020202020204" pitchFamily="34" charset="0"/>
              </a:rPr>
              <a:t>εκτοπισθέντες</a:t>
            </a:r>
            <a:r>
              <a:rPr lang="el-GR" sz="1800" dirty="0">
                <a:solidFill>
                  <a:srgbClr val="000000"/>
                </a:solidFill>
                <a:effectLst/>
                <a:latin typeface="+mj-lt"/>
                <a:ea typeface="Times New Roman" panose="02020603050405020304" pitchFamily="18" charset="0"/>
                <a:cs typeface="Arial" panose="020B0604020202020204" pitchFamily="34" charset="0"/>
              </a:rPr>
              <a:t> και παθόντες. </a:t>
            </a:r>
          </a:p>
          <a:p>
            <a:pPr algn="just">
              <a:lnSpc>
                <a:spcPct val="107000"/>
              </a:lnSpc>
              <a:spcAft>
                <a:spcPts val="800"/>
              </a:spcAft>
            </a:pPr>
            <a:r>
              <a:rPr lang="el-GR" sz="1800" dirty="0">
                <a:solidFill>
                  <a:srgbClr val="000000"/>
                </a:solidFill>
                <a:effectLst/>
                <a:latin typeface="+mj-lt"/>
                <a:ea typeface="Calibri" panose="020F0502020204030204" pitchFamily="34" charset="0"/>
                <a:cs typeface="Arial" panose="020B0604020202020204" pitchFamily="34" charset="0"/>
              </a:rPr>
              <a:t>Οι δραστηριότητες της νέας Υπηρεσίας κάλυπταν ένα ευρύ φάσμα των αναγκών των προσφύγων:</a:t>
            </a:r>
            <a:endParaRPr lang="en-CY" sz="1800" dirty="0">
              <a:effectLst/>
              <a:latin typeface="+mj-lt"/>
              <a:ea typeface="Calibri" panose="020F0502020204030204" pitchFamily="34" charset="0"/>
              <a:cs typeface="Arial" panose="020B0604020202020204" pitchFamily="34" charset="0"/>
            </a:endParaRPr>
          </a:p>
          <a:p>
            <a:pPr marL="342900" lvl="0" indent="-342900" algn="just">
              <a:lnSpc>
                <a:spcPct val="107000"/>
              </a:lnSpc>
              <a:buFont typeface="Arial" panose="020B0604020202020204" pitchFamily="34" charset="0"/>
              <a:buChar char="-"/>
            </a:pPr>
            <a:r>
              <a:rPr lang="el-GR" dirty="0">
                <a:solidFill>
                  <a:srgbClr val="000000"/>
                </a:solidFill>
                <a:latin typeface="+mj-lt"/>
                <a:ea typeface="Calibri" panose="020F0502020204030204" pitchFamily="34" charset="0"/>
                <a:cs typeface="Arial" panose="020B0604020202020204" pitchFamily="34" charset="0"/>
              </a:rPr>
              <a:t>Έ</a:t>
            </a:r>
            <a:r>
              <a:rPr lang="el-GR" sz="1800" dirty="0">
                <a:solidFill>
                  <a:srgbClr val="000000"/>
                </a:solidFill>
                <a:effectLst/>
                <a:latin typeface="+mj-lt"/>
                <a:ea typeface="Calibri" panose="020F0502020204030204" pitchFamily="34" charset="0"/>
                <a:cs typeface="Arial" panose="020B0604020202020204" pitchFamily="34" charset="0"/>
              </a:rPr>
              <a:t>κδοση προσφυγικών ταυτοτήτων</a:t>
            </a:r>
            <a:endParaRPr lang="en-CY" sz="1800" dirty="0">
              <a:effectLst/>
              <a:latin typeface="+mj-lt"/>
              <a:ea typeface="Calibri" panose="020F0502020204030204" pitchFamily="34" charset="0"/>
              <a:cs typeface="Arial" panose="020B0604020202020204" pitchFamily="34" charset="0"/>
            </a:endParaRPr>
          </a:p>
          <a:p>
            <a:pPr marL="342900" lvl="0" indent="-342900" algn="just">
              <a:lnSpc>
                <a:spcPct val="107000"/>
              </a:lnSpc>
              <a:buFont typeface="Arial" panose="020B0604020202020204" pitchFamily="34" charset="0"/>
              <a:buChar char="-"/>
            </a:pPr>
            <a:r>
              <a:rPr lang="el-GR" sz="1800" dirty="0">
                <a:solidFill>
                  <a:srgbClr val="000000"/>
                </a:solidFill>
                <a:effectLst/>
                <a:latin typeface="+mj-lt"/>
                <a:ea typeface="Calibri" panose="020F0502020204030204" pitchFamily="34" charset="0"/>
                <a:cs typeface="Arial" panose="020B0604020202020204" pitchFamily="34" charset="0"/>
              </a:rPr>
              <a:t>Παροχή βοήθειας σε τρόφιμα, οικιακό εξοπλισμό, είδη ένδυσης και υπόδησης (τον Μάρτιο του 1978 καταργήθηκε αυτό το είδος βοήθειας)</a:t>
            </a:r>
            <a:endParaRPr lang="en-CY" sz="1800" dirty="0">
              <a:effectLst/>
              <a:latin typeface="+mj-lt"/>
              <a:ea typeface="Calibri" panose="020F0502020204030204" pitchFamily="34" charset="0"/>
              <a:cs typeface="Arial" panose="020B0604020202020204" pitchFamily="34" charset="0"/>
            </a:endParaRPr>
          </a:p>
          <a:p>
            <a:pPr marL="342900" lvl="0" indent="-342900" algn="just">
              <a:lnSpc>
                <a:spcPct val="107000"/>
              </a:lnSpc>
              <a:buFont typeface="Arial" panose="020B0604020202020204" pitchFamily="34" charset="0"/>
              <a:buChar char="-"/>
            </a:pPr>
            <a:r>
              <a:rPr lang="el-GR" sz="1800" dirty="0">
                <a:solidFill>
                  <a:srgbClr val="000000"/>
                </a:solidFill>
                <a:effectLst/>
                <a:latin typeface="+mj-lt"/>
                <a:ea typeface="Calibri" panose="020F0502020204030204" pitchFamily="34" charset="0"/>
                <a:cs typeface="Arial" panose="020B0604020202020204" pitchFamily="34" charset="0"/>
              </a:rPr>
              <a:t>Στέγαση των προσφύγων</a:t>
            </a:r>
            <a:endParaRPr lang="en-CY" sz="1800" dirty="0">
              <a:effectLst/>
              <a:latin typeface="+mj-lt"/>
              <a:ea typeface="Calibri" panose="020F0502020204030204" pitchFamily="34" charset="0"/>
              <a:cs typeface="Arial" panose="020B0604020202020204" pitchFamily="34" charset="0"/>
            </a:endParaRPr>
          </a:p>
          <a:p>
            <a:pPr marL="342900" lvl="0" indent="-342900" algn="just">
              <a:lnSpc>
                <a:spcPct val="107000"/>
              </a:lnSpc>
              <a:spcAft>
                <a:spcPts val="800"/>
              </a:spcAft>
              <a:buFont typeface="Arial" panose="020B0604020202020204" pitchFamily="34" charset="0"/>
              <a:buChar char="-"/>
            </a:pPr>
            <a:r>
              <a:rPr lang="el-GR" sz="1800" dirty="0">
                <a:solidFill>
                  <a:srgbClr val="000000"/>
                </a:solidFill>
                <a:effectLst/>
                <a:latin typeface="+mj-lt"/>
                <a:ea typeface="Calibri" panose="020F0502020204030204" pitchFamily="34" charset="0"/>
                <a:cs typeface="Arial" panose="020B0604020202020204" pitchFamily="34" charset="0"/>
              </a:rPr>
              <a:t>Παροχή βοήθειας στους εγκλωβισμένους </a:t>
            </a:r>
            <a:endParaRPr lang="en-CY" sz="1800" dirty="0">
              <a:effectLst/>
              <a:latin typeface="+mj-lt"/>
              <a:ea typeface="Calibri" panose="020F0502020204030204" pitchFamily="34" charset="0"/>
              <a:cs typeface="Arial" panose="020B0604020202020204" pitchFamily="34" charset="0"/>
            </a:endParaRPr>
          </a:p>
          <a:p>
            <a:endParaRPr lang="en-CY"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Y" dirty="0"/>
          </a:p>
        </p:txBody>
      </p:sp>
      <p:pic>
        <p:nvPicPr>
          <p:cNvPr id="6" name="Picture 5">
            <a:extLst>
              <a:ext uri="{FF2B5EF4-FFF2-40B4-BE49-F238E27FC236}">
                <a16:creationId xmlns:a16="http://schemas.microsoft.com/office/drawing/2014/main" id="{BEEF9907-B79E-5A4B-5551-9DEBE03B0CB4}"/>
              </a:ext>
            </a:extLst>
          </p:cNvPr>
          <p:cNvPicPr>
            <a:picLocks noChangeAspect="1"/>
          </p:cNvPicPr>
          <p:nvPr/>
        </p:nvPicPr>
        <p:blipFill>
          <a:blip r:embed="rId2"/>
          <a:stretch>
            <a:fillRect/>
          </a:stretch>
        </p:blipFill>
        <p:spPr>
          <a:xfrm>
            <a:off x="6096000" y="308077"/>
            <a:ext cx="3028335" cy="1622323"/>
          </a:xfrm>
          <a:prstGeom prst="rect">
            <a:avLst/>
          </a:prstGeom>
        </p:spPr>
      </p:pic>
      <p:sp>
        <p:nvSpPr>
          <p:cNvPr id="4" name="Slide Number Placeholder 3">
            <a:extLst>
              <a:ext uri="{FF2B5EF4-FFF2-40B4-BE49-F238E27FC236}">
                <a16:creationId xmlns:a16="http://schemas.microsoft.com/office/drawing/2014/main" id="{D73CADCE-F16A-B0D3-BD39-51D3EA37597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1305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E121-EA83-46D6-9273-3435885CECF6}"/>
              </a:ext>
            </a:extLst>
          </p:cNvPr>
          <p:cNvSpPr>
            <a:spLocks noGrp="1"/>
          </p:cNvSpPr>
          <p:nvPr>
            <p:ph type="title"/>
          </p:nvPr>
        </p:nvSpPr>
        <p:spPr/>
        <p:txBody>
          <a:bodyPr/>
          <a:lstStyle/>
          <a:p>
            <a:r>
              <a:rPr lang="el-GR" dirty="0">
                <a:solidFill>
                  <a:schemeClr val="tx1"/>
                </a:solidFill>
              </a:rPr>
              <a:t>Κεντρικά Γραφεία και Επαρχιακά Γραφεία</a:t>
            </a:r>
            <a:endParaRPr lang="en-US" dirty="0">
              <a:solidFill>
                <a:schemeClr val="tx1"/>
              </a:solidFill>
            </a:endParaRPr>
          </a:p>
        </p:txBody>
      </p:sp>
      <p:sp>
        <p:nvSpPr>
          <p:cNvPr id="3" name="Content Placeholder 2">
            <a:extLst>
              <a:ext uri="{FF2B5EF4-FFF2-40B4-BE49-F238E27FC236}">
                <a16:creationId xmlns:a16="http://schemas.microsoft.com/office/drawing/2014/main" id="{FF717D8F-EA3F-4DF5-BFE2-F9902B6E8F36}"/>
              </a:ext>
            </a:extLst>
          </p:cNvPr>
          <p:cNvSpPr>
            <a:spLocks noGrp="1"/>
          </p:cNvSpPr>
          <p:nvPr>
            <p:ph idx="1"/>
          </p:nvPr>
        </p:nvSpPr>
        <p:spPr>
          <a:xfrm>
            <a:off x="677334" y="2160589"/>
            <a:ext cx="9161610" cy="3880773"/>
          </a:xfrm>
        </p:spPr>
        <p:txBody>
          <a:bodyPr/>
          <a:lstStyle/>
          <a:p>
            <a:pPr marL="0" indent="0">
              <a:buNone/>
            </a:pPr>
            <a:r>
              <a:rPr lang="el-GR" dirty="0"/>
              <a:t>Η ΥΜΑΠΕ καλύπτει διοικητικά όλη την ελεύθερη Κύπρο διατηρώντας 3 Γραφεία: </a:t>
            </a:r>
          </a:p>
          <a:p>
            <a:pPr marL="0" indent="0">
              <a:buNone/>
            </a:pPr>
            <a:endParaRPr lang="el-GR" dirty="0"/>
          </a:p>
          <a:p>
            <a:r>
              <a:rPr lang="el-GR" dirty="0"/>
              <a:t>Κεντρικά Γραφεία Λευκωσίας </a:t>
            </a:r>
          </a:p>
          <a:p>
            <a:r>
              <a:rPr lang="el-GR" dirty="0"/>
              <a:t>Επαρχιακό Γραφείο ΥΜΑΠΕ Λεμεσού που καλύπτει τη Λεμεσό και Πάφο </a:t>
            </a:r>
          </a:p>
          <a:p>
            <a:r>
              <a:rPr lang="el-GR" dirty="0"/>
              <a:t>Επαρχιακό Γραφείο ΥΜΑΠΕ Λάρνακας που καλύπτει τη Λάρνακα και Αμμόχωστο </a:t>
            </a:r>
            <a:endParaRPr lang="en-US" dirty="0"/>
          </a:p>
        </p:txBody>
      </p:sp>
      <p:pic>
        <p:nvPicPr>
          <p:cNvPr id="3074" name="Picture 2" descr="See photos">
            <a:extLst>
              <a:ext uri="{FF2B5EF4-FFF2-40B4-BE49-F238E27FC236}">
                <a16:creationId xmlns:a16="http://schemas.microsoft.com/office/drawing/2014/main" id="{A860CA15-EB53-EC63-2AD9-C9DD36EA0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90" y="4746711"/>
            <a:ext cx="1960620" cy="21112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6640E20-77D0-D951-D0BA-7C5B279BC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17" y="4746711"/>
            <a:ext cx="4501883" cy="211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AF3ABEE-FCD1-6B8B-5DAF-42E783011DEE}"/>
              </a:ext>
            </a:extLst>
          </p:cNvPr>
          <p:cNvPicPr>
            <a:picLocks noChangeAspect="1"/>
          </p:cNvPicPr>
          <p:nvPr/>
        </p:nvPicPr>
        <p:blipFill>
          <a:blip r:embed="rId4"/>
          <a:stretch>
            <a:fillRect/>
          </a:stretch>
        </p:blipFill>
        <p:spPr>
          <a:xfrm>
            <a:off x="7264866" y="4746711"/>
            <a:ext cx="2768368" cy="2138234"/>
          </a:xfrm>
          <a:prstGeom prst="rect">
            <a:avLst/>
          </a:prstGeom>
        </p:spPr>
      </p:pic>
      <p:sp>
        <p:nvSpPr>
          <p:cNvPr id="5" name="Slide Number Placeholder 4">
            <a:extLst>
              <a:ext uri="{FF2B5EF4-FFF2-40B4-BE49-F238E27FC236}">
                <a16:creationId xmlns:a16="http://schemas.microsoft.com/office/drawing/2014/main" id="{B1DE5358-A94B-347A-E5E3-5FE6E81BDBFB}"/>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90487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42EB-EA53-4321-88E5-D28A3FC339DD}"/>
              </a:ext>
            </a:extLst>
          </p:cNvPr>
          <p:cNvSpPr>
            <a:spLocks noGrp="1"/>
          </p:cNvSpPr>
          <p:nvPr>
            <p:ph type="title"/>
          </p:nvPr>
        </p:nvSpPr>
        <p:spPr/>
        <p:txBody>
          <a:bodyPr/>
          <a:lstStyle/>
          <a:p>
            <a:r>
              <a:rPr lang="el-GR" dirty="0">
                <a:solidFill>
                  <a:schemeClr val="tx1"/>
                </a:solidFill>
              </a:rPr>
              <a:t>Στρατηγικός Στόχος</a:t>
            </a:r>
            <a:endParaRPr lang="en-US" dirty="0">
              <a:solidFill>
                <a:schemeClr val="tx1"/>
              </a:solidFill>
            </a:endParaRPr>
          </a:p>
        </p:txBody>
      </p:sp>
      <p:sp>
        <p:nvSpPr>
          <p:cNvPr id="3" name="Content Placeholder 2">
            <a:extLst>
              <a:ext uri="{FF2B5EF4-FFF2-40B4-BE49-F238E27FC236}">
                <a16:creationId xmlns:a16="http://schemas.microsoft.com/office/drawing/2014/main" id="{86BFE58D-72FA-4261-8873-E852401D1AEC}"/>
              </a:ext>
            </a:extLst>
          </p:cNvPr>
          <p:cNvSpPr>
            <a:spLocks noGrp="1"/>
          </p:cNvSpPr>
          <p:nvPr>
            <p:ph idx="1"/>
          </p:nvPr>
        </p:nvSpPr>
        <p:spPr>
          <a:xfrm>
            <a:off x="736057" y="1270000"/>
            <a:ext cx="8596668" cy="4371953"/>
          </a:xfrm>
        </p:spPr>
        <p:txBody>
          <a:bodyPr>
            <a:normAutofit lnSpcReduction="10000"/>
          </a:bodyPr>
          <a:lstStyle/>
          <a:p>
            <a:pPr algn="just"/>
            <a:r>
              <a:rPr lang="el-GR" dirty="0"/>
              <a:t> </a:t>
            </a:r>
            <a:r>
              <a:rPr lang="el-GR" u="sng" dirty="0"/>
              <a:t>Στρατηγικός Στόχος</a:t>
            </a:r>
            <a:r>
              <a:rPr lang="en-US" dirty="0"/>
              <a:t>:</a:t>
            </a:r>
            <a:r>
              <a:rPr lang="el-GR" dirty="0"/>
              <a:t> η υλοποίηση της προσφυγικής πολιτικής του κράτους όσον αφορά την στέγαση των </a:t>
            </a:r>
            <a:r>
              <a:rPr lang="el-GR" dirty="0" err="1"/>
              <a:t>εκτοπισθέντων</a:t>
            </a:r>
            <a:r>
              <a:rPr lang="el-GR" dirty="0"/>
              <a:t> και των παθόντων</a:t>
            </a:r>
          </a:p>
          <a:p>
            <a:endParaRPr lang="el-GR" dirty="0"/>
          </a:p>
          <a:p>
            <a:pPr marL="0" indent="0" algn="ctr">
              <a:buNone/>
            </a:pPr>
            <a:r>
              <a:rPr lang="el-GR" b="1" dirty="0"/>
              <a:t>Υλοποιείται μέσω</a:t>
            </a:r>
            <a:r>
              <a:rPr lang="en-US" b="1" dirty="0"/>
              <a:t>:</a:t>
            </a:r>
            <a:endParaRPr lang="el-GR" b="1" dirty="0"/>
          </a:p>
          <a:p>
            <a:pPr marL="0" indent="0">
              <a:buNone/>
            </a:pPr>
            <a:r>
              <a:rPr lang="el-GR" dirty="0"/>
              <a:t>1. </a:t>
            </a:r>
            <a:r>
              <a:rPr lang="el-GR" u="sng" dirty="0"/>
              <a:t>Τριών Στεγαστικών Σχεδίων</a:t>
            </a:r>
            <a:r>
              <a:rPr lang="en-US" u="sng" dirty="0"/>
              <a:t>:</a:t>
            </a:r>
            <a:endParaRPr lang="el-GR" u="sng" dirty="0"/>
          </a:p>
          <a:p>
            <a:r>
              <a:rPr lang="el-GR" dirty="0"/>
              <a:t>Παραχώρηση οικονομικής βοήθειας για αγορά κατοικίας/διαμερίσματος</a:t>
            </a:r>
            <a:endParaRPr lang="en-US" dirty="0"/>
          </a:p>
          <a:p>
            <a:r>
              <a:rPr lang="el-GR" dirty="0"/>
              <a:t>Παραχώρηση οικονομικής βοήθειας για ανέγερση κατοικίας σε ιδιόκτητο οικόπεδο</a:t>
            </a:r>
          </a:p>
          <a:p>
            <a:r>
              <a:rPr lang="el-GR" dirty="0"/>
              <a:t>Παραχώρηση οικονομικής βοήθειας για επιδιόρθωση ιδιόκτητης κατοικίας </a:t>
            </a:r>
          </a:p>
          <a:p>
            <a:pPr marL="0" indent="0">
              <a:buNone/>
            </a:pPr>
            <a:r>
              <a:rPr lang="el-GR" dirty="0"/>
              <a:t>2. </a:t>
            </a:r>
            <a:r>
              <a:rPr lang="el-GR" u="sng" dirty="0"/>
              <a:t>Επιδότηση Ενοικίου</a:t>
            </a:r>
          </a:p>
          <a:p>
            <a:pPr marL="0" indent="0">
              <a:buNone/>
            </a:pPr>
            <a:r>
              <a:rPr lang="el-GR" dirty="0"/>
              <a:t>3. </a:t>
            </a:r>
            <a:r>
              <a:rPr lang="el-GR" u="sng" dirty="0"/>
              <a:t>Καθορισμός δικαιούχων για έκδοση Τίτλων Ιδιοκτησίας και Πιστοποιητικών Μίσθωσης για τις κυβερνητικές κατοικίες</a:t>
            </a:r>
          </a:p>
          <a:p>
            <a:endParaRPr lang="el-GR" dirty="0"/>
          </a:p>
          <a:p>
            <a:pPr marL="0" indent="0">
              <a:buNone/>
            </a:pPr>
            <a:endParaRPr lang="el-GR" dirty="0"/>
          </a:p>
          <a:p>
            <a:endParaRPr lang="el-GR" dirty="0"/>
          </a:p>
        </p:txBody>
      </p:sp>
      <p:pic>
        <p:nvPicPr>
          <p:cNvPr id="2051" name="Picture 3" descr="Image result for ΜΈΡΙΜΝΑ ΣΤΕΓΑΣΤΙΚΉ ΠΟΛΙΤΙΚΉ">
            <a:hlinkClick r:id="rId2"/>
            <a:extLst>
              <a:ext uri="{FF2B5EF4-FFF2-40B4-BE49-F238E27FC236}">
                <a16:creationId xmlns:a16="http://schemas.microsoft.com/office/drawing/2014/main" id="{4AC58239-5587-4B96-B443-C058235D3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675" y="5341473"/>
            <a:ext cx="2600325" cy="1320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A1F8E36-1BD7-13B3-F477-1F32D490A2C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8240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848E7-F4EF-40F0-B27E-0050FD460D25}"/>
              </a:ext>
            </a:extLst>
          </p:cNvPr>
          <p:cNvSpPr>
            <a:spLocks noGrp="1"/>
          </p:cNvSpPr>
          <p:nvPr>
            <p:ph idx="1"/>
          </p:nvPr>
        </p:nvSpPr>
        <p:spPr>
          <a:xfrm>
            <a:off x="761223" y="1292116"/>
            <a:ext cx="8869337" cy="4563400"/>
          </a:xfrm>
        </p:spPr>
        <p:txBody>
          <a:bodyPr>
            <a:normAutofit/>
          </a:bodyPr>
          <a:lstStyle/>
          <a:p>
            <a:pPr marL="0" indent="0">
              <a:buNone/>
            </a:pPr>
            <a:r>
              <a:rPr lang="el-GR" sz="3600" dirty="0">
                <a:solidFill>
                  <a:schemeClr val="tx1"/>
                </a:solidFill>
                <a:latin typeface="+mj-lt"/>
                <a:ea typeface="+mj-ea"/>
                <a:cs typeface="+mj-cs"/>
              </a:rPr>
              <a:t>Ακυρωθέντα στεγαστικά σχέδια</a:t>
            </a:r>
            <a:r>
              <a:rPr lang="el-GR" dirty="0">
                <a:solidFill>
                  <a:schemeClr val="tx1"/>
                </a:solidFill>
              </a:rPr>
              <a:t> </a:t>
            </a:r>
          </a:p>
          <a:p>
            <a:r>
              <a:rPr lang="el-GR" dirty="0" err="1"/>
              <a:t>Αυτοστέγαση</a:t>
            </a:r>
            <a:r>
              <a:rPr lang="el-GR" dirty="0"/>
              <a:t> σε κυβερνητικό οικόπεδο </a:t>
            </a:r>
          </a:p>
          <a:p>
            <a:r>
              <a:rPr lang="el-GR" dirty="0"/>
              <a:t>Στέγαση σε κυβερνητικό οικισμό</a:t>
            </a:r>
          </a:p>
          <a:p>
            <a:pPr marL="0" indent="0">
              <a:buNone/>
            </a:pPr>
            <a:endParaRPr lang="el-GR" sz="3600" dirty="0">
              <a:solidFill>
                <a:schemeClr val="accent2"/>
              </a:solidFill>
              <a:latin typeface="+mj-lt"/>
              <a:ea typeface="+mj-ea"/>
              <a:cs typeface="+mj-cs"/>
            </a:endParaRPr>
          </a:p>
          <a:p>
            <a:pPr marL="0" indent="0">
              <a:buNone/>
            </a:pPr>
            <a:r>
              <a:rPr lang="el-GR" sz="3600" dirty="0">
                <a:solidFill>
                  <a:schemeClr val="tx1"/>
                </a:solidFill>
                <a:latin typeface="+mj-lt"/>
                <a:ea typeface="+mj-ea"/>
                <a:cs typeface="+mj-cs"/>
              </a:rPr>
              <a:t>Σημαντική ρύθμιση</a:t>
            </a:r>
          </a:p>
          <a:p>
            <a:r>
              <a:rPr lang="el-GR" sz="2000" dirty="0">
                <a:solidFill>
                  <a:schemeClr val="tx1"/>
                </a:solidFill>
                <a:latin typeface="+mj-lt"/>
                <a:ea typeface="+mj-ea"/>
                <a:cs typeface="+mj-cs"/>
              </a:rPr>
              <a:t>Με τις νομοθετικές ρυθμίσεις που ισχύουν από τις 27/12/2013 έχουν εξισωθεί πλήρως οι εκ </a:t>
            </a:r>
            <a:r>
              <a:rPr lang="el-GR" sz="2000" dirty="0" err="1">
                <a:solidFill>
                  <a:schemeClr val="tx1"/>
                </a:solidFill>
                <a:latin typeface="+mj-lt"/>
                <a:ea typeface="+mj-ea"/>
                <a:cs typeface="+mj-cs"/>
              </a:rPr>
              <a:t>μητρογονίας</a:t>
            </a:r>
            <a:r>
              <a:rPr lang="el-GR" sz="2000" dirty="0">
                <a:solidFill>
                  <a:schemeClr val="tx1"/>
                </a:solidFill>
                <a:latin typeface="+mj-lt"/>
                <a:ea typeface="+mj-ea"/>
                <a:cs typeface="+mj-cs"/>
              </a:rPr>
              <a:t> εκτοπισμένοι με τους εξ αρρενογονίας εκτοπισμένους </a:t>
            </a:r>
          </a:p>
        </p:txBody>
      </p:sp>
      <p:sp>
        <p:nvSpPr>
          <p:cNvPr id="4" name="Slide Number Placeholder 3">
            <a:extLst>
              <a:ext uri="{FF2B5EF4-FFF2-40B4-BE49-F238E27FC236}">
                <a16:creationId xmlns:a16="http://schemas.microsoft.com/office/drawing/2014/main" id="{D1C3E899-ABEB-44B2-BD3E-8D49E3DCD72A}"/>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4">
            <a:extLst>
              <a:ext uri="{FF2B5EF4-FFF2-40B4-BE49-F238E27FC236}">
                <a16:creationId xmlns:a16="http://schemas.microsoft.com/office/drawing/2014/main" id="{4A217179-841E-41DD-A26D-79A4EF632411}"/>
              </a:ext>
            </a:extLst>
          </p:cNvPr>
          <p:cNvPicPr>
            <a:picLocks noChangeAspect="1"/>
          </p:cNvPicPr>
          <p:nvPr/>
        </p:nvPicPr>
        <p:blipFill>
          <a:blip r:embed="rId2"/>
          <a:stretch>
            <a:fillRect/>
          </a:stretch>
        </p:blipFill>
        <p:spPr>
          <a:xfrm>
            <a:off x="5733163" y="1920135"/>
            <a:ext cx="2857500" cy="1653681"/>
          </a:xfrm>
          <a:prstGeom prst="rect">
            <a:avLst/>
          </a:prstGeom>
        </p:spPr>
      </p:pic>
    </p:spTree>
    <p:extLst>
      <p:ext uri="{BB962C8B-B14F-4D97-AF65-F5344CB8AC3E}">
        <p14:creationId xmlns:p14="http://schemas.microsoft.com/office/powerpoint/2010/main" val="4113945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81B5-0234-8514-CAC0-C0D3125AE171}"/>
              </a:ext>
            </a:extLst>
          </p:cNvPr>
          <p:cNvSpPr>
            <a:spLocks noGrp="1"/>
          </p:cNvSpPr>
          <p:nvPr>
            <p:ph type="title"/>
          </p:nvPr>
        </p:nvSpPr>
        <p:spPr/>
        <p:txBody>
          <a:bodyPr>
            <a:normAutofit fontScale="90000"/>
          </a:bodyPr>
          <a:lstStyle/>
          <a:p>
            <a:r>
              <a:rPr lang="el-GR" b="1" dirty="0">
                <a:solidFill>
                  <a:schemeClr val="tx1"/>
                </a:solidFill>
              </a:rPr>
              <a:t>1.Στεγαστικά Σχέδια</a:t>
            </a:r>
            <a:br>
              <a:rPr lang="el-GR" b="1" dirty="0">
                <a:solidFill>
                  <a:schemeClr val="tx1"/>
                </a:solidFill>
              </a:rPr>
            </a:br>
            <a:br>
              <a:rPr lang="el-GR" b="1" dirty="0">
                <a:solidFill>
                  <a:schemeClr val="tx1"/>
                </a:solidFill>
              </a:rPr>
            </a:br>
            <a:r>
              <a:rPr lang="el-GR" sz="2200" b="1" u="sng" dirty="0">
                <a:solidFill>
                  <a:schemeClr val="tx1"/>
                </a:solidFill>
              </a:rPr>
              <a:t>Δικαιούχοι (ορισμοί)</a:t>
            </a:r>
            <a:r>
              <a:rPr lang="en-US" sz="2200" b="1" u="sng" dirty="0">
                <a:solidFill>
                  <a:schemeClr val="tx1"/>
                </a:solidFill>
              </a:rPr>
              <a:t>:</a:t>
            </a:r>
            <a:br>
              <a:rPr lang="el-GR" sz="2200" b="1" u="sng" dirty="0">
                <a:solidFill>
                  <a:schemeClr val="tx1"/>
                </a:solidFill>
              </a:rPr>
            </a:br>
            <a:br>
              <a:rPr lang="el-GR" sz="3200" b="1" u="sng" dirty="0">
                <a:solidFill>
                  <a:schemeClr val="tx1"/>
                </a:solidFill>
              </a:rPr>
            </a:br>
            <a:endParaRPr lang="en-CY" sz="3200" b="1" u="sng" dirty="0">
              <a:solidFill>
                <a:schemeClr val="tx1"/>
              </a:solidFill>
            </a:endParaRPr>
          </a:p>
        </p:txBody>
      </p:sp>
      <p:sp>
        <p:nvSpPr>
          <p:cNvPr id="5" name="Content Placeholder 2">
            <a:extLst>
              <a:ext uri="{FF2B5EF4-FFF2-40B4-BE49-F238E27FC236}">
                <a16:creationId xmlns:a16="http://schemas.microsoft.com/office/drawing/2014/main" id="{A0963846-12F6-9406-8BCC-0B7F8FAF2ECD}"/>
              </a:ext>
            </a:extLst>
          </p:cNvPr>
          <p:cNvSpPr>
            <a:spLocks noGrp="1"/>
          </p:cNvSpPr>
          <p:nvPr>
            <p:ph idx="1"/>
          </p:nvPr>
        </p:nvSpPr>
        <p:spPr>
          <a:xfrm>
            <a:off x="760126" y="2110846"/>
            <a:ext cx="8596312" cy="4322282"/>
          </a:xfrm>
        </p:spPr>
        <p:txBody>
          <a:bodyPr>
            <a:normAutofit fontScale="85000" lnSpcReduction="10000"/>
          </a:bodyPr>
          <a:lstStyle/>
          <a:p>
            <a:r>
              <a:rPr lang="el-GR" b="1" u="sng" dirty="0"/>
              <a:t>Εκτοπισθείς</a:t>
            </a:r>
            <a:r>
              <a:rPr lang="en-US" dirty="0"/>
              <a:t>:</a:t>
            </a:r>
            <a:r>
              <a:rPr lang="el-GR" dirty="0"/>
              <a:t> σημαίνει πρόσωπο το οποίο κατέχει ταυτότητα </a:t>
            </a:r>
            <a:r>
              <a:rPr lang="el-GR" dirty="0" err="1"/>
              <a:t>εκτοπισθέντος</a:t>
            </a:r>
            <a:r>
              <a:rPr lang="el-GR" dirty="0"/>
              <a:t>/προσφυγική ταυτότητα η οποία εκδόθηκε από το Τμήμα Αρχείου Πληθυσμού και Μετανάστευσης του Υπουργείου Εσωτερικών.</a:t>
            </a:r>
          </a:p>
          <a:p>
            <a:r>
              <a:rPr lang="en-US" b="1" u="sng" dirty="0"/>
              <a:t>T</a:t>
            </a:r>
            <a:r>
              <a:rPr lang="el-GR" b="1" u="sng" dirty="0" err="1"/>
              <a:t>ουρκόπληκτος</a:t>
            </a:r>
            <a:r>
              <a:rPr lang="en-US" dirty="0"/>
              <a:t>:</a:t>
            </a:r>
            <a:r>
              <a:rPr lang="el-GR" dirty="0"/>
              <a:t> σημαίνει Ελληνοκύπριο που ήταν και εξακολουθεί να είναι ιδιοκτήτης κατοικίας η οποία κατέστη απροσπέλαστη πριν το 1974 συνέπεια των διακοινοτικών ταραχών, νοουμένου ότι δεν είναι ή δεν ήταν ιδιοκτήτης άλλης κατοικίας σε περιοχή ελεγχόμενη από τη Δημοκρατία</a:t>
            </a:r>
            <a:r>
              <a:rPr lang="en-US" dirty="0"/>
              <a:t>.</a:t>
            </a:r>
            <a:endParaRPr lang="el-GR" dirty="0"/>
          </a:p>
          <a:p>
            <a:r>
              <a:rPr lang="el-GR" b="1" u="sng" dirty="0"/>
              <a:t>Παθόντας</a:t>
            </a:r>
            <a:r>
              <a:rPr lang="en-US" b="1" dirty="0"/>
              <a:t>:</a:t>
            </a:r>
            <a:r>
              <a:rPr lang="el-GR" b="1" dirty="0"/>
              <a:t> </a:t>
            </a:r>
            <a:r>
              <a:rPr lang="el-GR" dirty="0"/>
              <a:t>είναι το πρόσωπο το οποίο κατέχει βεβαίωση παθόντα που εκδόθηκε από την Επιτροπή Ανακούφισης Παθόντων, σύμφωνα με τις πρόνοιες του περί Ανακούφισης Παθόντων Νόμου του 1988.</a:t>
            </a:r>
          </a:p>
          <a:p>
            <a:r>
              <a:rPr lang="el-GR" b="1" u="sng" dirty="0"/>
              <a:t>Εκτοπισθείς λόγω επαγγέλματος</a:t>
            </a:r>
            <a:r>
              <a:rPr lang="en-US" b="1" u="sng" dirty="0"/>
              <a:t>:</a:t>
            </a:r>
            <a:r>
              <a:rPr lang="en-US" dirty="0"/>
              <a:t> </a:t>
            </a:r>
            <a:r>
              <a:rPr lang="el-GR" dirty="0"/>
              <a:t>είναι πρόσωπο που ήταν μόνιμα εγκατεστημένο σε περιοχή που είναι κατεχόμενη, λόγω επαγγέλματος (αστυνομικός, εκπαιδευτικός, δημόσιος υπάλληλος, ξενοδοχειακός υπάλληλος, κ.ά.), ενώ η κατοικία του και γενικά η ακίνητη ιδιοκτησία του βρίσκονται στις περιοχές που ελέγχονται από τη Δημοκρατία. Το δικαίωμα υποβολής αίτησης για παραχώρηση στεγαστικής βοήθεια δεν επεκτείνεται στα παιδιά οικογένειας που εμπίπτει στην κατηγορία αυτή, εκτός αν το δικαιούχο πρόσωπο δηλώσει ότι αποδέχεται τη μεταφορά της μίας (1) στεγαστικής βοήθειας που το ίδιο δικαιούται σε συγκεκριμένο παιδί του.  </a:t>
            </a:r>
            <a:endParaRPr lang="en-US" dirty="0"/>
          </a:p>
          <a:p>
            <a:endParaRPr lang="en-US" dirty="0"/>
          </a:p>
        </p:txBody>
      </p:sp>
      <p:pic>
        <p:nvPicPr>
          <p:cNvPr id="1026" name="Picture 2">
            <a:extLst>
              <a:ext uri="{FF2B5EF4-FFF2-40B4-BE49-F238E27FC236}">
                <a16:creationId xmlns:a16="http://schemas.microsoft.com/office/drawing/2014/main" id="{6F86917B-3FAA-29E9-7ECF-10BC4AB33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474" y="-1"/>
            <a:ext cx="4257964" cy="20135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1928D7A-2026-7EE2-0E55-F9609370E2B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882055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AD77-557B-43C9-978C-8A396391169B}"/>
              </a:ext>
            </a:extLst>
          </p:cNvPr>
          <p:cNvSpPr>
            <a:spLocks noGrp="1"/>
          </p:cNvSpPr>
          <p:nvPr>
            <p:ph type="title"/>
          </p:nvPr>
        </p:nvSpPr>
        <p:spPr>
          <a:xfrm>
            <a:off x="677334" y="609600"/>
            <a:ext cx="8596668" cy="1487648"/>
          </a:xfrm>
        </p:spPr>
        <p:txBody>
          <a:bodyPr>
            <a:normAutofit fontScale="90000"/>
          </a:bodyPr>
          <a:lstStyle/>
          <a:p>
            <a:r>
              <a:rPr lang="el-GR" dirty="0">
                <a:solidFill>
                  <a:schemeClr val="accent2"/>
                </a:solidFill>
              </a:rPr>
              <a:t>Επιτροπή Στεγαστική Βοήθειας  </a:t>
            </a:r>
            <a:r>
              <a:rPr lang="el-GR" sz="3600" dirty="0"/>
              <a:t>είναι</a:t>
            </a:r>
            <a:r>
              <a:rPr lang="en-US" sz="3600" dirty="0"/>
              <a:t> </a:t>
            </a:r>
            <a:r>
              <a:rPr lang="el-GR" sz="3600" dirty="0"/>
              <a:t>το αρμόδιο όργανο εξέτασης των αιτήσεων παροχής στεγαστικής βοήθειας</a:t>
            </a:r>
            <a:r>
              <a:rPr lang="el-GR" dirty="0"/>
              <a:t> </a:t>
            </a:r>
            <a:endParaRPr lang="en-US" dirty="0">
              <a:solidFill>
                <a:schemeClr val="tx1"/>
              </a:solidFill>
            </a:endParaRPr>
          </a:p>
        </p:txBody>
      </p:sp>
      <p:sp>
        <p:nvSpPr>
          <p:cNvPr id="6" name="Content Placeholder 2">
            <a:extLst>
              <a:ext uri="{FF2B5EF4-FFF2-40B4-BE49-F238E27FC236}">
                <a16:creationId xmlns:a16="http://schemas.microsoft.com/office/drawing/2014/main" id="{831E8F95-308C-A712-DFFE-662A8CF0BC1A}"/>
              </a:ext>
            </a:extLst>
          </p:cNvPr>
          <p:cNvSpPr>
            <a:spLocks noGrp="1"/>
          </p:cNvSpPr>
          <p:nvPr>
            <p:ph idx="1"/>
          </p:nvPr>
        </p:nvSpPr>
        <p:spPr>
          <a:xfrm>
            <a:off x="677863" y="2160588"/>
            <a:ext cx="8596312" cy="4087812"/>
          </a:xfrm>
        </p:spPr>
        <p:txBody>
          <a:bodyPr>
            <a:normAutofit/>
          </a:bodyPr>
          <a:lstStyle/>
          <a:p>
            <a:r>
              <a:rPr lang="el-GR" sz="2000" u="sng" dirty="0"/>
              <a:t>Απαρτίζεται από</a:t>
            </a:r>
            <a:r>
              <a:rPr lang="en-US" dirty="0"/>
              <a:t>:</a:t>
            </a:r>
            <a:endParaRPr lang="el-GR" dirty="0"/>
          </a:p>
          <a:p>
            <a:pPr marL="0" indent="0">
              <a:buNone/>
            </a:pPr>
            <a:endParaRPr lang="el-GR" dirty="0"/>
          </a:p>
          <a:p>
            <a:pPr marL="0" indent="0">
              <a:buNone/>
            </a:pPr>
            <a:endParaRPr lang="el-GR" dirty="0"/>
          </a:p>
          <a:p>
            <a:pPr marL="0" indent="0">
              <a:buNone/>
            </a:pPr>
            <a:r>
              <a:rPr lang="el-GR" dirty="0"/>
              <a:t>Εκπρόσωπο Υπηρεσιών Κοινωνικής Ευημερίας</a:t>
            </a:r>
          </a:p>
          <a:p>
            <a:pPr marL="0" indent="0">
              <a:buNone/>
            </a:pPr>
            <a:endParaRPr lang="el-GR" dirty="0"/>
          </a:p>
          <a:p>
            <a:pPr marL="0" indent="0">
              <a:buNone/>
            </a:pPr>
            <a:r>
              <a:rPr lang="el-GR" dirty="0"/>
              <a:t>                          Εκπρόσωπο Τμήματος Πολεοδομίας και Οικήσεως</a:t>
            </a:r>
          </a:p>
          <a:p>
            <a:pPr marL="0" indent="0">
              <a:buNone/>
            </a:pPr>
            <a:endParaRPr lang="el-GR" dirty="0"/>
          </a:p>
          <a:p>
            <a:pPr marL="0" indent="0">
              <a:buNone/>
            </a:pPr>
            <a:r>
              <a:rPr lang="el-GR" dirty="0"/>
              <a:t>                                                 Εκπρόσωπο Παγκύπριας Ένωσης Προσφύγων</a:t>
            </a:r>
          </a:p>
          <a:p>
            <a:pPr marL="0" indent="0">
              <a:buNone/>
            </a:pPr>
            <a:r>
              <a:rPr lang="el-GR" sz="2000" u="sng" dirty="0"/>
              <a:t>Προεδρεύει</a:t>
            </a:r>
            <a:r>
              <a:rPr lang="en-US" sz="2000" u="sng" dirty="0"/>
              <a:t>:</a:t>
            </a:r>
            <a:r>
              <a:rPr lang="el-GR" sz="2000" dirty="0"/>
              <a:t> </a:t>
            </a:r>
            <a:r>
              <a:rPr lang="en-US" sz="2000" dirty="0"/>
              <a:t>O</a:t>
            </a:r>
            <a:r>
              <a:rPr lang="el-GR" dirty="0"/>
              <a:t>  Διευθυντής ΥΜΑΠΕ </a:t>
            </a:r>
          </a:p>
        </p:txBody>
      </p:sp>
      <p:cxnSp>
        <p:nvCxnSpPr>
          <p:cNvPr id="8" name="Straight Arrow Connector 7">
            <a:extLst>
              <a:ext uri="{FF2B5EF4-FFF2-40B4-BE49-F238E27FC236}">
                <a16:creationId xmlns:a16="http://schemas.microsoft.com/office/drawing/2014/main" id="{E621910A-7133-2946-AEC5-34A4BFBC08D5}"/>
              </a:ext>
            </a:extLst>
          </p:cNvPr>
          <p:cNvCxnSpPr/>
          <p:nvPr/>
        </p:nvCxnSpPr>
        <p:spPr>
          <a:xfrm>
            <a:off x="2105637" y="2869035"/>
            <a:ext cx="0" cy="494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65124ED-0432-D7C7-EEB3-08F2D3DF34A9}"/>
              </a:ext>
            </a:extLst>
          </p:cNvPr>
          <p:cNvCxnSpPr/>
          <p:nvPr/>
        </p:nvCxnSpPr>
        <p:spPr>
          <a:xfrm>
            <a:off x="4353886" y="3775046"/>
            <a:ext cx="0" cy="343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631CAB5-3BE1-2E64-D712-EA291AC10CD6}"/>
              </a:ext>
            </a:extLst>
          </p:cNvPr>
          <p:cNvCxnSpPr/>
          <p:nvPr/>
        </p:nvCxnSpPr>
        <p:spPr>
          <a:xfrm>
            <a:off x="6266576" y="4605556"/>
            <a:ext cx="0"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Επιτροπή Ποιότητας Ζωής | Δήμος Πύδνας Κολινδρού">
            <a:extLst>
              <a:ext uri="{FF2B5EF4-FFF2-40B4-BE49-F238E27FC236}">
                <a16:creationId xmlns:a16="http://schemas.microsoft.com/office/drawing/2014/main" id="{EB15DB62-4087-D851-2A79-5530EC536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775" y="2160588"/>
            <a:ext cx="310515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20D04B2-0157-9F89-E0AB-939EAEFEA6E6}"/>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7718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6010B-693C-92C6-D384-CD44C6608037}"/>
              </a:ext>
            </a:extLst>
          </p:cNvPr>
          <p:cNvSpPr>
            <a:spLocks noGrp="1"/>
          </p:cNvSpPr>
          <p:nvPr>
            <p:ph type="title"/>
          </p:nvPr>
        </p:nvSpPr>
        <p:spPr/>
        <p:txBody>
          <a:bodyPr/>
          <a:lstStyle/>
          <a:p>
            <a:r>
              <a:rPr lang="el-GR" dirty="0"/>
              <a:t>Νομοθεσία και Κανονισμοί για Στεγαστικά Σχέδια</a:t>
            </a:r>
            <a:endParaRPr lang="en-CY" dirty="0"/>
          </a:p>
        </p:txBody>
      </p:sp>
      <p:sp>
        <p:nvSpPr>
          <p:cNvPr id="3" name="Content Placeholder 2">
            <a:extLst>
              <a:ext uri="{FF2B5EF4-FFF2-40B4-BE49-F238E27FC236}">
                <a16:creationId xmlns:a16="http://schemas.microsoft.com/office/drawing/2014/main" id="{784FBD9E-F530-C68E-3B22-5B93793BF4B6}"/>
              </a:ext>
            </a:extLst>
          </p:cNvPr>
          <p:cNvSpPr>
            <a:spLocks noGrp="1"/>
          </p:cNvSpPr>
          <p:nvPr>
            <p:ph idx="1"/>
          </p:nvPr>
        </p:nvSpPr>
        <p:spPr/>
        <p:txBody>
          <a:bodyPr/>
          <a:lstStyle/>
          <a:p>
            <a:r>
              <a:rPr lang="el-GR" b="0" i="0" dirty="0">
                <a:solidFill>
                  <a:srgbClr val="000000"/>
                </a:solidFill>
                <a:effectLst/>
                <a:latin typeface="+mj-lt"/>
              </a:rPr>
              <a:t>Ο περί Παροχής Στεγαστικής Βοήθειας σε </a:t>
            </a:r>
            <a:r>
              <a:rPr lang="el-GR" b="0" i="0" dirty="0" err="1">
                <a:solidFill>
                  <a:srgbClr val="000000"/>
                </a:solidFill>
                <a:effectLst/>
                <a:latin typeface="+mj-lt"/>
              </a:rPr>
              <a:t>Εκτοπισθέντες</a:t>
            </a:r>
            <a:r>
              <a:rPr lang="el-GR" b="0" i="0" dirty="0">
                <a:solidFill>
                  <a:srgbClr val="000000"/>
                </a:solidFill>
                <a:effectLst/>
                <a:latin typeface="+mj-lt"/>
              </a:rPr>
              <a:t>, Παθόντες και άλλα Πρόσωπα Νόμος του 2005</a:t>
            </a:r>
          </a:p>
          <a:p>
            <a:r>
              <a:rPr lang="el-GR" b="0" i="0" dirty="0">
                <a:solidFill>
                  <a:srgbClr val="000000"/>
                </a:solidFill>
                <a:effectLst/>
                <a:latin typeface="+mj-lt"/>
              </a:rPr>
              <a:t>Απόφαση Υπουργικού Συμβουλίου ημερομηνίας 03 Ιουλίου 2019 βάσει της οποίας καθορίστηκαν τα υφιστάμενα κριτήρια παροχής στεγαστικής βοήθειας</a:t>
            </a:r>
          </a:p>
          <a:p>
            <a:endParaRPr lang="el-GR" dirty="0">
              <a:solidFill>
                <a:srgbClr val="000000"/>
              </a:solidFill>
              <a:latin typeface="+mj-lt"/>
            </a:endParaRPr>
          </a:p>
          <a:p>
            <a:endParaRPr lang="el-GR" dirty="0">
              <a:solidFill>
                <a:srgbClr val="000000"/>
              </a:solidFill>
              <a:latin typeface="+mj-lt"/>
            </a:endParaRPr>
          </a:p>
          <a:p>
            <a:pPr marL="0" indent="0">
              <a:buNone/>
            </a:pPr>
            <a:r>
              <a:rPr lang="el-GR" dirty="0">
                <a:solidFill>
                  <a:srgbClr val="000000"/>
                </a:solidFill>
                <a:latin typeface="+mj-lt"/>
              </a:rPr>
              <a:t>- Καθορίζουν τους όρους και τις προϋποθέσεις των στεγαστικών σχεδίων</a:t>
            </a:r>
          </a:p>
          <a:p>
            <a:pPr marL="0" indent="0">
              <a:buNone/>
            </a:pPr>
            <a:r>
              <a:rPr lang="el-GR" dirty="0">
                <a:solidFill>
                  <a:srgbClr val="000000"/>
                </a:solidFill>
                <a:latin typeface="+mj-lt"/>
              </a:rPr>
              <a:t>- Καθορίζουν κριτήρια αναφορικά με εισοδήματα, ακίνητη περιουσία, εμβαδόν οικίας και άλλα</a:t>
            </a:r>
            <a:endParaRPr lang="en-CY" dirty="0">
              <a:latin typeface="+mj-lt"/>
            </a:endParaRPr>
          </a:p>
        </p:txBody>
      </p:sp>
      <p:cxnSp>
        <p:nvCxnSpPr>
          <p:cNvPr id="5" name="Straight Arrow Connector 4">
            <a:extLst>
              <a:ext uri="{FF2B5EF4-FFF2-40B4-BE49-F238E27FC236}">
                <a16:creationId xmlns:a16="http://schemas.microsoft.com/office/drawing/2014/main" id="{DE958744-4A8F-DE13-8219-5E5F88B562F2}"/>
              </a:ext>
            </a:extLst>
          </p:cNvPr>
          <p:cNvCxnSpPr/>
          <p:nvPr/>
        </p:nvCxnSpPr>
        <p:spPr>
          <a:xfrm>
            <a:off x="4857226" y="3548543"/>
            <a:ext cx="0" cy="595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342F003-ADAC-C008-D907-4D5D848B669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288527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E5ED-052C-94E0-D514-68C2E759BA36}"/>
              </a:ext>
            </a:extLst>
          </p:cNvPr>
          <p:cNvSpPr>
            <a:spLocks noGrp="1"/>
          </p:cNvSpPr>
          <p:nvPr>
            <p:ph type="title"/>
          </p:nvPr>
        </p:nvSpPr>
        <p:spPr/>
        <p:txBody>
          <a:bodyPr/>
          <a:lstStyle/>
          <a:p>
            <a:r>
              <a:rPr lang="el-GR" dirty="0"/>
              <a:t>Ύψος οικονομικής βοήθειας</a:t>
            </a:r>
            <a:endParaRPr lang="en-CY" dirty="0"/>
          </a:p>
        </p:txBody>
      </p:sp>
      <p:graphicFrame>
        <p:nvGraphicFramePr>
          <p:cNvPr id="4" name="Content Placeholder 3">
            <a:extLst>
              <a:ext uri="{FF2B5EF4-FFF2-40B4-BE49-F238E27FC236}">
                <a16:creationId xmlns:a16="http://schemas.microsoft.com/office/drawing/2014/main" id="{39692DDA-BF82-6B07-B3DE-A11B9FA742C8}"/>
              </a:ext>
            </a:extLst>
          </p:cNvPr>
          <p:cNvGraphicFramePr>
            <a:graphicFrameLocks noGrp="1"/>
          </p:cNvGraphicFramePr>
          <p:nvPr>
            <p:ph idx="1"/>
            <p:extLst>
              <p:ext uri="{D42A27DB-BD31-4B8C-83A1-F6EECF244321}">
                <p14:modId xmlns:p14="http://schemas.microsoft.com/office/powerpoint/2010/main" val="4021558601"/>
              </p:ext>
            </p:extLst>
          </p:nvPr>
        </p:nvGraphicFramePr>
        <p:xfrm>
          <a:off x="1024568" y="1795749"/>
          <a:ext cx="7326218" cy="3768599"/>
        </p:xfrm>
        <a:graphic>
          <a:graphicData uri="http://schemas.openxmlformats.org/drawingml/2006/table">
            <a:tbl>
              <a:tblPr/>
              <a:tblGrid>
                <a:gridCol w="3663109">
                  <a:extLst>
                    <a:ext uri="{9D8B030D-6E8A-4147-A177-3AD203B41FA5}">
                      <a16:colId xmlns:a16="http://schemas.microsoft.com/office/drawing/2014/main" val="4109741033"/>
                    </a:ext>
                  </a:extLst>
                </a:gridCol>
                <a:gridCol w="3663109">
                  <a:extLst>
                    <a:ext uri="{9D8B030D-6E8A-4147-A177-3AD203B41FA5}">
                      <a16:colId xmlns:a16="http://schemas.microsoft.com/office/drawing/2014/main" val="2386244135"/>
                    </a:ext>
                  </a:extLst>
                </a:gridCol>
              </a:tblGrid>
              <a:tr h="824381">
                <a:tc>
                  <a:txBody>
                    <a:bodyPr/>
                    <a:lstStyle/>
                    <a:p>
                      <a:r>
                        <a:rPr lang="el-GR" b="1" dirty="0"/>
                        <a:t>Σύνθεση οικογένειας</a:t>
                      </a:r>
                      <a:endParaRPr lang="el-GR" dirty="0"/>
                    </a:p>
                  </a:txBody>
                  <a:tcPr>
                    <a:lnL>
                      <a:noFill/>
                    </a:lnL>
                    <a:lnR>
                      <a:noFill/>
                    </a:lnR>
                    <a:lnT>
                      <a:noFill/>
                    </a:lnT>
                    <a:lnB>
                      <a:noFill/>
                    </a:lnB>
                    <a:solidFill>
                      <a:srgbClr val="D0CECE"/>
                    </a:solidFill>
                  </a:tcPr>
                </a:tc>
                <a:tc>
                  <a:txBody>
                    <a:bodyPr/>
                    <a:lstStyle/>
                    <a:p>
                      <a:r>
                        <a:rPr lang="el-GR" b="1"/>
                        <a:t>Ύψος οικονομικής βοήθειας</a:t>
                      </a:r>
                      <a:endParaRPr lang="el-GR"/>
                    </a:p>
                  </a:txBody>
                  <a:tcPr>
                    <a:lnL>
                      <a:noFill/>
                    </a:lnL>
                    <a:lnR>
                      <a:noFill/>
                    </a:lnR>
                    <a:lnT>
                      <a:noFill/>
                    </a:lnT>
                    <a:lnB>
                      <a:noFill/>
                    </a:lnB>
                    <a:solidFill>
                      <a:srgbClr val="D0CECE"/>
                    </a:solidFill>
                  </a:tcPr>
                </a:tc>
                <a:extLst>
                  <a:ext uri="{0D108BD9-81ED-4DB2-BD59-A6C34878D82A}">
                    <a16:rowId xmlns:a16="http://schemas.microsoft.com/office/drawing/2014/main" val="2653615031"/>
                  </a:ext>
                </a:extLst>
              </a:tr>
              <a:tr h="471075">
                <a:tc>
                  <a:txBody>
                    <a:bodyPr/>
                    <a:lstStyle/>
                    <a:p>
                      <a:r>
                        <a:rPr lang="el-GR" dirty="0"/>
                        <a:t>Μονήρες άτομο</a:t>
                      </a:r>
                    </a:p>
                  </a:txBody>
                  <a:tcPr>
                    <a:lnL>
                      <a:noFill/>
                    </a:lnL>
                    <a:lnR>
                      <a:noFill/>
                    </a:lnR>
                    <a:lnT>
                      <a:noFill/>
                    </a:lnT>
                    <a:lnB>
                      <a:noFill/>
                    </a:lnB>
                    <a:noFill/>
                  </a:tcPr>
                </a:tc>
                <a:tc>
                  <a:txBody>
                    <a:bodyPr/>
                    <a:lstStyle/>
                    <a:p>
                      <a:r>
                        <a:rPr lang="el-GR"/>
                        <a:t>Μέχρι 20.000 ευρώ</a:t>
                      </a:r>
                    </a:p>
                  </a:txBody>
                  <a:tcPr>
                    <a:lnL>
                      <a:noFill/>
                    </a:lnL>
                    <a:lnR>
                      <a:noFill/>
                    </a:lnR>
                    <a:lnT>
                      <a:noFill/>
                    </a:lnT>
                    <a:lnB>
                      <a:noFill/>
                    </a:lnB>
                    <a:noFill/>
                  </a:tcPr>
                </a:tc>
                <a:extLst>
                  <a:ext uri="{0D108BD9-81ED-4DB2-BD59-A6C34878D82A}">
                    <a16:rowId xmlns:a16="http://schemas.microsoft.com/office/drawing/2014/main" val="2831728614"/>
                  </a:ext>
                </a:extLst>
              </a:tr>
              <a:tr h="824381">
                <a:tc>
                  <a:txBody>
                    <a:bodyPr/>
                    <a:lstStyle/>
                    <a:p>
                      <a:r>
                        <a:rPr lang="el-GR" dirty="0"/>
                        <a:t>Ζεύγος (οικογένεια δύο ατόμων)</a:t>
                      </a:r>
                    </a:p>
                  </a:txBody>
                  <a:tcPr>
                    <a:lnL>
                      <a:noFill/>
                    </a:lnL>
                    <a:lnR>
                      <a:noFill/>
                    </a:lnR>
                    <a:lnT>
                      <a:noFill/>
                    </a:lnT>
                    <a:lnB>
                      <a:noFill/>
                    </a:lnB>
                    <a:noFill/>
                  </a:tcPr>
                </a:tc>
                <a:tc>
                  <a:txBody>
                    <a:bodyPr/>
                    <a:lstStyle/>
                    <a:p>
                      <a:r>
                        <a:rPr lang="el-GR"/>
                        <a:t>Μέχρι 30.000 ευρώ</a:t>
                      </a:r>
                    </a:p>
                  </a:txBody>
                  <a:tcPr>
                    <a:lnL>
                      <a:noFill/>
                    </a:lnL>
                    <a:lnR>
                      <a:noFill/>
                    </a:lnR>
                    <a:lnT>
                      <a:noFill/>
                    </a:lnT>
                    <a:lnB>
                      <a:noFill/>
                    </a:lnB>
                    <a:noFill/>
                  </a:tcPr>
                </a:tc>
                <a:extLst>
                  <a:ext uri="{0D108BD9-81ED-4DB2-BD59-A6C34878D82A}">
                    <a16:rowId xmlns:a16="http://schemas.microsoft.com/office/drawing/2014/main" val="1740106163"/>
                  </a:ext>
                </a:extLst>
              </a:tr>
              <a:tr h="824381">
                <a:tc>
                  <a:txBody>
                    <a:bodyPr/>
                    <a:lstStyle/>
                    <a:p>
                      <a:r>
                        <a:rPr lang="el-GR"/>
                        <a:t>Οικογένεια με τέκνα ή μονογονεϊκή οικογένεια</a:t>
                      </a:r>
                    </a:p>
                  </a:txBody>
                  <a:tcPr>
                    <a:lnL>
                      <a:noFill/>
                    </a:lnL>
                    <a:lnR>
                      <a:noFill/>
                    </a:lnR>
                    <a:lnT>
                      <a:noFill/>
                    </a:lnT>
                    <a:lnB>
                      <a:noFill/>
                    </a:lnB>
                    <a:noFill/>
                  </a:tcPr>
                </a:tc>
                <a:tc>
                  <a:txBody>
                    <a:bodyPr/>
                    <a:lstStyle/>
                    <a:p>
                      <a:r>
                        <a:rPr lang="el-GR"/>
                        <a:t>Μέχρι 35.000 ευρώ</a:t>
                      </a:r>
                    </a:p>
                  </a:txBody>
                  <a:tcPr>
                    <a:lnL>
                      <a:noFill/>
                    </a:lnL>
                    <a:lnR>
                      <a:noFill/>
                    </a:lnR>
                    <a:lnT>
                      <a:noFill/>
                    </a:lnT>
                    <a:lnB>
                      <a:noFill/>
                    </a:lnB>
                    <a:noFill/>
                  </a:tcPr>
                </a:tc>
                <a:extLst>
                  <a:ext uri="{0D108BD9-81ED-4DB2-BD59-A6C34878D82A}">
                    <a16:rowId xmlns:a16="http://schemas.microsoft.com/office/drawing/2014/main" val="2705644679"/>
                  </a:ext>
                </a:extLst>
              </a:tr>
              <a:tr h="824381">
                <a:tc>
                  <a:txBody>
                    <a:bodyPr/>
                    <a:lstStyle/>
                    <a:p>
                      <a:r>
                        <a:rPr lang="el-GR"/>
                        <a:t>Πολύτεκνοι (4 και άνω τέκνα)</a:t>
                      </a:r>
                    </a:p>
                  </a:txBody>
                  <a:tcPr>
                    <a:lnL>
                      <a:noFill/>
                    </a:lnL>
                    <a:lnR>
                      <a:noFill/>
                    </a:lnR>
                    <a:lnT>
                      <a:noFill/>
                    </a:lnT>
                    <a:lnB>
                      <a:noFill/>
                    </a:lnB>
                    <a:noFill/>
                  </a:tcPr>
                </a:tc>
                <a:tc>
                  <a:txBody>
                    <a:bodyPr/>
                    <a:lstStyle/>
                    <a:p>
                      <a:r>
                        <a:rPr lang="el-GR" dirty="0"/>
                        <a:t>Μέχρι 40.000 ευρώ</a:t>
                      </a:r>
                    </a:p>
                  </a:txBody>
                  <a:tcPr>
                    <a:lnL>
                      <a:noFill/>
                    </a:lnL>
                    <a:lnR>
                      <a:noFill/>
                    </a:lnR>
                    <a:lnT>
                      <a:noFill/>
                    </a:lnT>
                    <a:lnB>
                      <a:noFill/>
                    </a:lnB>
                    <a:noFill/>
                  </a:tcPr>
                </a:tc>
                <a:extLst>
                  <a:ext uri="{0D108BD9-81ED-4DB2-BD59-A6C34878D82A}">
                    <a16:rowId xmlns:a16="http://schemas.microsoft.com/office/drawing/2014/main" val="423772000"/>
                  </a:ext>
                </a:extLst>
              </a:tr>
            </a:tbl>
          </a:graphicData>
        </a:graphic>
      </p:graphicFrame>
      <p:pic>
        <p:nvPicPr>
          <p:cNvPr id="2050" name="Picture 2" descr="Φόρμουλα για στεγαστική βοήθεια σε περισσότερους πρόσφυγες - Ποιοι θα  δικαιούνται | Offsite">
            <a:extLst>
              <a:ext uri="{FF2B5EF4-FFF2-40B4-BE49-F238E27FC236}">
                <a16:creationId xmlns:a16="http://schemas.microsoft.com/office/drawing/2014/main" id="{23052FE0-AE6E-2D0B-0409-110BC69FFB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133" y="5207447"/>
            <a:ext cx="2971800" cy="15430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05E35CD-2A30-B730-06D1-DAAFEDC33B8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163587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604</TotalTime>
  <Words>1181</Words>
  <Application>Microsoft Office PowerPoint</Application>
  <PresentationFormat>Widescreen</PresentationFormat>
  <Paragraphs>141</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Candara</vt:lpstr>
      <vt:lpstr>Century Gothic</vt:lpstr>
      <vt:lpstr>Symbol</vt:lpstr>
      <vt:lpstr>Trebuchet MS</vt:lpstr>
      <vt:lpstr>Verdana</vt:lpstr>
      <vt:lpstr>Wingdings 3</vt:lpstr>
      <vt:lpstr>Facet</vt:lpstr>
      <vt:lpstr>  Υπηρεσία Μέριμνας και Αποκατάστασης Εκτοπισθέντων και Παθόντων </vt:lpstr>
      <vt:lpstr>Ιστορική αναδρομή </vt:lpstr>
      <vt:lpstr>Κεντρικά Γραφεία και Επαρχιακά Γραφεία</vt:lpstr>
      <vt:lpstr>Στρατηγικός Στόχος</vt:lpstr>
      <vt:lpstr>PowerPoint Presentation</vt:lpstr>
      <vt:lpstr>1.Στεγαστικά Σχέδια  Δικαιούχοι (ορισμοί):  </vt:lpstr>
      <vt:lpstr>Επιτροπή Στεγαστική Βοήθειας  είναι το αρμόδιο όργανο εξέτασης των αιτήσεων παροχής στεγαστικής βοήθειας </vt:lpstr>
      <vt:lpstr>Νομοθεσία και Κανονισμοί για Στεγαστικά Σχέδια</vt:lpstr>
      <vt:lpstr>Ύψος οικονομικής βοήθειας</vt:lpstr>
      <vt:lpstr>Αρμόδιο όργανο εξέτασης αιτήσεων επιδότησης ενοικίου   </vt:lpstr>
      <vt:lpstr>PowerPoint Presentation</vt:lpstr>
      <vt:lpstr>Νομοθεσία και Κανονισμοί για Επιδότηση Ενοικίου</vt:lpstr>
      <vt:lpstr>PowerPoint Presentation</vt:lpstr>
      <vt:lpstr>3. Καθορισμός δικαιούχων για έκδοση Τίτλων Ιδιοκτησίας και Πιστοποιητικών Μίσθωσης</vt:lpstr>
      <vt:lpstr>Αρμοδιότητα ΥΜΑΠΕ για την έκδοση Τίτλων Ιδιοκτησίας και Πιστοποιητικών Μίσθωσης</vt:lpstr>
      <vt:lpstr>Νομοθεσία για έκδοση Τίτλων Ιδιοκτησίας και Πιστοποιητικών Μίσθωσης</vt:lpstr>
      <vt:lpstr>Απαραίτητη προϋπόθεση για έκδοση Τίτλου Ιδιοκτησίας και Πιστοποιητικού Μίσθωσης</vt:lpstr>
      <vt:lpstr>Κατοικίες που ανεγέρθηκαν σε κυβερνητικά οικόπεδα αυτοστέγασης και κυβερνητικές οικίες που ανεγέρθηκαν από το κράτος</vt:lpstr>
      <vt:lpstr>Απορίες….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Υπηρεσία Μερίμνης και Αποκατάστασης Εκτοπισθέντων και Παθόντων</dc:title>
  <dc:creator>Anna Sakka</dc:creator>
  <cp:lastModifiedBy>Anna Sakka</cp:lastModifiedBy>
  <cp:revision>130</cp:revision>
  <dcterms:created xsi:type="dcterms:W3CDTF">2020-01-29T10:06:16Z</dcterms:created>
  <dcterms:modified xsi:type="dcterms:W3CDTF">2024-09-18T08:50:02Z</dcterms:modified>
</cp:coreProperties>
</file>